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erverZoom="100000" showSpecialPlsOnTitleSld="0" strictFirstAndLastChars="0" saveSubsetFonts="1" bookmarkIdSeed="2">
  <p:sldMasterIdLst>
    <p:sldMasterId id="2147483648" r:id="rId1"/>
  </p:sldMasterIdLst>
  <p:notesMasterIdLst>
    <p:notesMasterId r:id="rId11"/>
  </p:notesMasterIdLst>
  <p:sldIdLst>
    <p:sldId id="256" r:id="rId2"/>
    <p:sldId id="263" r:id="rId3"/>
    <p:sldId id="277" r:id="rId4"/>
    <p:sldId id="282" r:id="rId5"/>
    <p:sldId id="267" r:id="rId6"/>
    <p:sldId id="278" r:id="rId7"/>
    <p:sldId id="279" r:id="rId8"/>
    <p:sldId id="265" r:id="rId9"/>
    <p:sldId id="281" r:id="rId10"/>
  </p:sldIdLst>
  <p:sldSz cx="9144000" cy="6858000" type="screen4x3"/>
  <p:notesSz cx="6858000" cy="9144000"/>
  <p:defaultTextStyle>
    <a:defPPr>
      <a:defRPr lang="en-US"/>
    </a:defPPr>
    <a:lvl1pPr algn="l" rtl="0" eaLnBrk="0" fontAlgn="base" hangingPunct="0">
      <a:spcBef>
        <a:spcPct val="0"/>
      </a:spcBef>
      <a:spcAft>
        <a:spcPct val="0"/>
      </a:spcAft>
      <a:defRPr kern="1200">
        <a:solidFill>
          <a:srgbClr val="000000"/>
        </a:solidFill>
        <a:latin typeface="Calibri" panose="020F0502020204030204" pitchFamily="34" charset="0"/>
        <a:ea typeface="+mn-ea"/>
        <a:cs typeface="Calibri" panose="020F0502020204030204" pitchFamily="34" charset="0"/>
        <a:sym typeface="Calibri" panose="020F0502020204030204" pitchFamily="34" charset="0"/>
      </a:defRPr>
    </a:lvl1pPr>
    <a:lvl2pPr marL="457200" algn="l" rtl="0" eaLnBrk="0" fontAlgn="base" hangingPunct="0">
      <a:spcBef>
        <a:spcPct val="0"/>
      </a:spcBef>
      <a:spcAft>
        <a:spcPct val="0"/>
      </a:spcAft>
      <a:defRPr kern="1200">
        <a:solidFill>
          <a:srgbClr val="000000"/>
        </a:solidFill>
        <a:latin typeface="Calibri" panose="020F0502020204030204" pitchFamily="34" charset="0"/>
        <a:ea typeface="+mn-ea"/>
        <a:cs typeface="Calibri" panose="020F0502020204030204" pitchFamily="34" charset="0"/>
        <a:sym typeface="Calibri" panose="020F0502020204030204" pitchFamily="34" charset="0"/>
      </a:defRPr>
    </a:lvl2pPr>
    <a:lvl3pPr marL="914400" algn="l" rtl="0" eaLnBrk="0" fontAlgn="base" hangingPunct="0">
      <a:spcBef>
        <a:spcPct val="0"/>
      </a:spcBef>
      <a:spcAft>
        <a:spcPct val="0"/>
      </a:spcAft>
      <a:defRPr kern="1200">
        <a:solidFill>
          <a:srgbClr val="000000"/>
        </a:solidFill>
        <a:latin typeface="Calibri" panose="020F0502020204030204" pitchFamily="34" charset="0"/>
        <a:ea typeface="+mn-ea"/>
        <a:cs typeface="Calibri" panose="020F0502020204030204" pitchFamily="34" charset="0"/>
        <a:sym typeface="Calibri" panose="020F0502020204030204" pitchFamily="34" charset="0"/>
      </a:defRPr>
    </a:lvl3pPr>
    <a:lvl4pPr marL="1371600" algn="l" rtl="0" eaLnBrk="0" fontAlgn="base" hangingPunct="0">
      <a:spcBef>
        <a:spcPct val="0"/>
      </a:spcBef>
      <a:spcAft>
        <a:spcPct val="0"/>
      </a:spcAft>
      <a:defRPr kern="1200">
        <a:solidFill>
          <a:srgbClr val="000000"/>
        </a:solidFill>
        <a:latin typeface="Calibri" panose="020F0502020204030204" pitchFamily="34" charset="0"/>
        <a:ea typeface="+mn-ea"/>
        <a:cs typeface="Calibri" panose="020F0502020204030204" pitchFamily="34" charset="0"/>
        <a:sym typeface="Calibri" panose="020F0502020204030204" pitchFamily="34" charset="0"/>
      </a:defRPr>
    </a:lvl4pPr>
    <a:lvl5pPr marL="1828800" algn="l" rtl="0" eaLnBrk="0" fontAlgn="base" hangingPunct="0">
      <a:spcBef>
        <a:spcPct val="0"/>
      </a:spcBef>
      <a:spcAft>
        <a:spcPct val="0"/>
      </a:spcAft>
      <a:defRPr kern="1200">
        <a:solidFill>
          <a:srgbClr val="000000"/>
        </a:solidFill>
        <a:latin typeface="Calibri" panose="020F0502020204030204" pitchFamily="34" charset="0"/>
        <a:ea typeface="+mn-ea"/>
        <a:cs typeface="Calibri" panose="020F0502020204030204" pitchFamily="34" charset="0"/>
        <a:sym typeface="Calibri" panose="020F0502020204030204" pitchFamily="34" charset="0"/>
      </a:defRPr>
    </a:lvl5pPr>
    <a:lvl6pPr marL="2286000" algn="l" defTabSz="914400" rtl="0" eaLnBrk="1" latinLnBrk="0" hangingPunct="1">
      <a:defRPr kern="1200">
        <a:solidFill>
          <a:srgbClr val="000000"/>
        </a:solidFill>
        <a:latin typeface="Calibri" panose="020F0502020204030204" pitchFamily="34" charset="0"/>
        <a:ea typeface="+mn-ea"/>
        <a:cs typeface="Calibri" panose="020F0502020204030204" pitchFamily="34" charset="0"/>
        <a:sym typeface="Calibri" panose="020F0502020204030204" pitchFamily="34" charset="0"/>
      </a:defRPr>
    </a:lvl6pPr>
    <a:lvl7pPr marL="2743200" algn="l" defTabSz="914400" rtl="0" eaLnBrk="1" latinLnBrk="0" hangingPunct="1">
      <a:defRPr kern="1200">
        <a:solidFill>
          <a:srgbClr val="000000"/>
        </a:solidFill>
        <a:latin typeface="Calibri" panose="020F0502020204030204" pitchFamily="34" charset="0"/>
        <a:ea typeface="+mn-ea"/>
        <a:cs typeface="Calibri" panose="020F0502020204030204" pitchFamily="34" charset="0"/>
        <a:sym typeface="Calibri" panose="020F0502020204030204" pitchFamily="34" charset="0"/>
      </a:defRPr>
    </a:lvl7pPr>
    <a:lvl8pPr marL="3200400" algn="l" defTabSz="914400" rtl="0" eaLnBrk="1" latinLnBrk="0" hangingPunct="1">
      <a:defRPr kern="1200">
        <a:solidFill>
          <a:srgbClr val="000000"/>
        </a:solidFill>
        <a:latin typeface="Calibri" panose="020F0502020204030204" pitchFamily="34" charset="0"/>
        <a:ea typeface="+mn-ea"/>
        <a:cs typeface="Calibri" panose="020F0502020204030204" pitchFamily="34" charset="0"/>
        <a:sym typeface="Calibri" panose="020F0502020204030204" pitchFamily="34" charset="0"/>
      </a:defRPr>
    </a:lvl8pPr>
    <a:lvl9pPr marL="3657600" algn="l" defTabSz="914400" rtl="0" eaLnBrk="1" latinLnBrk="0" hangingPunct="1">
      <a:defRPr kern="1200">
        <a:solidFill>
          <a:srgbClr val="000000"/>
        </a:solidFill>
        <a:latin typeface="Calibri" panose="020F0502020204030204" pitchFamily="34" charset="0"/>
        <a:ea typeface="+mn-ea"/>
        <a:cs typeface="Calibri" panose="020F0502020204030204" pitchFamily="34" charset="0"/>
        <a:sym typeface="Calibri" panose="020F050202020403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401" autoAdjust="0"/>
  </p:normalViewPr>
  <p:slideViewPr>
    <p:cSldViewPr>
      <p:cViewPr varScale="1">
        <p:scale>
          <a:sx n="92" d="100"/>
          <a:sy n="92" d="100"/>
        </p:scale>
        <p:origin x="942"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Rot="1" noChangeAspect="1"/>
          </p:cNvSpPr>
          <p:nvPr>
            <p:ph type="sldImg"/>
          </p:nvPr>
        </p:nvSpPr>
        <p:spPr bwMode="auto">
          <a:xfrm>
            <a:off x="1143000" y="685800"/>
            <a:ext cx="45720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sp>
      <p:sp>
        <p:nvSpPr>
          <p:cNvPr id="2" name="Rectangle 2"/>
          <p:cNvSpPr>
            <a:spLocks noGrp="1"/>
          </p:cNvSpPr>
          <p:nvPr>
            <p:ph type="body" sz="quarter" idx="1"/>
          </p:nvPr>
        </p:nvSpPr>
        <p:spPr bwMode="auto">
          <a:xfrm>
            <a:off x="914400" y="4343400"/>
            <a:ext cx="5029200" cy="4114800"/>
          </a:xfrm>
          <a:prstGeom prst="rect">
            <a:avLst/>
          </a:prstGeom>
          <a:noFill/>
          <a:ln w="9525" cap="flat" cmpd="sng">
            <a:no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pPr lvl="0"/>
            <a:r>
              <a:rPr lang="en-US" noProof="0">
                <a:sym typeface="Helvetica Neue" pitchFamily="2"/>
              </a:rPr>
              <a:t>Click to edit Master text styles</a:t>
            </a:r>
          </a:p>
          <a:p>
            <a:pPr lvl="1"/>
            <a:r>
              <a:rPr lang="en-US" noProof="0">
                <a:sym typeface="Helvetica Neue" pitchFamily="2"/>
              </a:rPr>
              <a:t>Second level</a:t>
            </a:r>
          </a:p>
          <a:p>
            <a:pPr lvl="2"/>
            <a:r>
              <a:rPr lang="en-US" noProof="0">
                <a:sym typeface="Helvetica Neue" pitchFamily="2"/>
              </a:rPr>
              <a:t>Third level</a:t>
            </a:r>
          </a:p>
          <a:p>
            <a:pPr lvl="3"/>
            <a:r>
              <a:rPr lang="en-US" noProof="0">
                <a:sym typeface="Helvetica Neue" pitchFamily="2"/>
              </a:rPr>
              <a:t>Fourth level</a:t>
            </a:r>
          </a:p>
          <a:p>
            <a:pPr lvl="4"/>
            <a:r>
              <a:rPr lang="en-US" noProof="0">
                <a:sym typeface="Helvetica Neue" pitchFamily="2"/>
              </a:rPr>
              <a:t>Fifth level</a:t>
            </a:r>
          </a:p>
        </p:txBody>
      </p:sp>
    </p:spTree>
  </p:cSld>
  <p:clrMap bg1="lt1" tx1="dk1" bg2="lt2" tx2="dk2" accent1="accent1" accent2="accent2" accent3="accent3" accent4="accent4" accent5="accent5" accent6="accent6" hlink="hlink" folHlink="folHlink"/>
  <p:notesStyle>
    <a:lvl1pPr algn="l" rtl="0" eaLnBrk="0" fontAlgn="base" hangingPunct="0">
      <a:spcBef>
        <a:spcPct val="0"/>
      </a:spcBef>
      <a:spcAft>
        <a:spcPct val="0"/>
      </a:spcAft>
      <a:defRPr sz="1200" kern="1200">
        <a:solidFill>
          <a:srgbClr val="000000"/>
        </a:solidFill>
        <a:latin typeface="Helvetica Neue" pitchFamily="2"/>
        <a:ea typeface="Helvetica Neue" pitchFamily="2"/>
        <a:cs typeface="Helvetica Neue" pitchFamily="2"/>
        <a:sym typeface="Helvetica Neue" pitchFamily="2" charset="0"/>
      </a:defRPr>
    </a:lvl1pPr>
    <a:lvl2pPr indent="228600" algn="l" rtl="0" eaLnBrk="0" fontAlgn="base" hangingPunct="0">
      <a:spcBef>
        <a:spcPct val="0"/>
      </a:spcBef>
      <a:spcAft>
        <a:spcPct val="0"/>
      </a:spcAft>
      <a:defRPr sz="1200" kern="1200">
        <a:solidFill>
          <a:srgbClr val="000000"/>
        </a:solidFill>
        <a:latin typeface="Helvetica Neue" pitchFamily="2"/>
        <a:ea typeface="Helvetica Neue" pitchFamily="2"/>
        <a:cs typeface="Helvetica Neue" pitchFamily="2"/>
        <a:sym typeface="Helvetica Neue" pitchFamily="2" charset="0"/>
      </a:defRPr>
    </a:lvl2pPr>
    <a:lvl3pPr indent="457200" algn="l" rtl="0" eaLnBrk="0" fontAlgn="base" hangingPunct="0">
      <a:spcBef>
        <a:spcPct val="0"/>
      </a:spcBef>
      <a:spcAft>
        <a:spcPct val="0"/>
      </a:spcAft>
      <a:defRPr sz="1200" kern="1200">
        <a:solidFill>
          <a:srgbClr val="000000"/>
        </a:solidFill>
        <a:latin typeface="Helvetica Neue" pitchFamily="2"/>
        <a:ea typeface="Helvetica Neue" pitchFamily="2"/>
        <a:cs typeface="Helvetica Neue" pitchFamily="2"/>
        <a:sym typeface="Helvetica Neue" pitchFamily="2" charset="0"/>
      </a:defRPr>
    </a:lvl3pPr>
    <a:lvl4pPr indent="685800" algn="l" rtl="0" eaLnBrk="0" fontAlgn="base" hangingPunct="0">
      <a:spcBef>
        <a:spcPct val="0"/>
      </a:spcBef>
      <a:spcAft>
        <a:spcPct val="0"/>
      </a:spcAft>
      <a:defRPr sz="1200" kern="1200">
        <a:solidFill>
          <a:srgbClr val="000000"/>
        </a:solidFill>
        <a:latin typeface="Helvetica Neue" pitchFamily="2"/>
        <a:ea typeface="Helvetica Neue" pitchFamily="2"/>
        <a:cs typeface="Helvetica Neue" pitchFamily="2"/>
        <a:sym typeface="Helvetica Neue" pitchFamily="2" charset="0"/>
      </a:defRPr>
    </a:lvl4pPr>
    <a:lvl5pPr indent="914400" algn="l" rtl="0" eaLnBrk="0" fontAlgn="base" hangingPunct="0">
      <a:spcBef>
        <a:spcPct val="0"/>
      </a:spcBef>
      <a:spcAft>
        <a:spcPct val="0"/>
      </a:spcAft>
      <a:defRPr sz="1200" kern="1200">
        <a:solidFill>
          <a:srgbClr val="000000"/>
        </a:solidFill>
        <a:latin typeface="Helvetica Neue" pitchFamily="2"/>
        <a:ea typeface="Helvetica Neue" pitchFamily="2"/>
        <a:cs typeface="Helvetica Neue" pitchFamily="2"/>
        <a:sym typeface="Helvetica Neue" pitchFamily="2"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1439715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30894863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5310904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7899782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9460968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7055339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PT"/>
              <a:t>Clique para editar o estilo</a:t>
            </a:r>
            <a:endParaRPr lang="en-GB"/>
          </a:p>
        </p:txBody>
      </p:sp>
      <p:sp>
        <p:nvSpPr>
          <p:cNvPr id="3" name="Subtítu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PT"/>
              <a:t>Faça clique para editar o estilo</a:t>
            </a:r>
            <a:endParaRPr lang="en-GB"/>
          </a:p>
        </p:txBody>
      </p:sp>
      <p:sp>
        <p:nvSpPr>
          <p:cNvPr id="4" name="Rectangle 6"/>
          <p:cNvSpPr>
            <a:spLocks noGrp="1"/>
          </p:cNvSpPr>
          <p:nvPr>
            <p:ph type="sldNum" sz="quarter" idx="10"/>
          </p:nvPr>
        </p:nvSpPr>
        <p:spPr/>
        <p:txBody>
          <a:bodyPr/>
          <a:lstStyle>
            <a:lvl1pPr>
              <a:defRPr/>
            </a:lvl1pPr>
          </a:lstStyle>
          <a:p>
            <a:fld id="{C1FFF4AF-41FB-4013-8A3E-D9F3ED96310B}" type="slidenum">
              <a:rPr lang="en-US" altLang="en-US"/>
              <a:pPr/>
              <a:t>‹#›</a:t>
            </a:fld>
            <a:endParaRPr lang="en-US" altLang="en-US"/>
          </a:p>
        </p:txBody>
      </p:sp>
    </p:spTree>
    <p:extLst>
      <p:ext uri="{BB962C8B-B14F-4D97-AF65-F5344CB8AC3E}">
        <p14:creationId xmlns:p14="http://schemas.microsoft.com/office/powerpoint/2010/main" val="3335828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a:t>Clique para editar o estilo</a:t>
            </a:r>
            <a:endParaRPr lang="en-GB"/>
          </a:p>
        </p:txBody>
      </p:sp>
      <p:sp>
        <p:nvSpPr>
          <p:cNvPr id="3" name="Marcador de Posição de Texto Vertical 2"/>
          <p:cNvSpPr>
            <a:spLocks noGrp="1"/>
          </p:cNvSpPr>
          <p:nvPr>
            <p:ph type="body" orient="vert" idx="1"/>
          </p:nvPr>
        </p:nvSpPr>
        <p:spPr/>
        <p:txBody>
          <a:bodyPr vert="eaVert"/>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endParaRPr lang="en-GB"/>
          </a:p>
        </p:txBody>
      </p:sp>
      <p:sp>
        <p:nvSpPr>
          <p:cNvPr id="4" name="Rectangle 6"/>
          <p:cNvSpPr>
            <a:spLocks noGrp="1"/>
          </p:cNvSpPr>
          <p:nvPr>
            <p:ph type="sldNum" sz="quarter" idx="10"/>
          </p:nvPr>
        </p:nvSpPr>
        <p:spPr/>
        <p:txBody>
          <a:bodyPr/>
          <a:lstStyle>
            <a:lvl1pPr>
              <a:defRPr/>
            </a:lvl1pPr>
          </a:lstStyle>
          <a:p>
            <a:fld id="{74CD84D1-EB57-4A73-B18A-81DDC6E247D4}" type="slidenum">
              <a:rPr lang="en-US" altLang="en-US"/>
              <a:pPr/>
              <a:t>‹#›</a:t>
            </a:fld>
            <a:endParaRPr lang="en-US" altLang="en-US"/>
          </a:p>
        </p:txBody>
      </p:sp>
    </p:spTree>
    <p:extLst>
      <p:ext uri="{BB962C8B-B14F-4D97-AF65-F5344CB8AC3E}">
        <p14:creationId xmlns:p14="http://schemas.microsoft.com/office/powerpoint/2010/main" val="1152601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42100" y="341313"/>
            <a:ext cx="2070100" cy="5761037"/>
          </a:xfrm>
        </p:spPr>
        <p:txBody>
          <a:bodyPr vert="eaVert"/>
          <a:lstStyle/>
          <a:p>
            <a:r>
              <a:rPr lang="pt-PT"/>
              <a:t>Clique para editar o estilo</a:t>
            </a:r>
            <a:endParaRPr lang="en-GB"/>
          </a:p>
        </p:txBody>
      </p:sp>
      <p:sp>
        <p:nvSpPr>
          <p:cNvPr id="3" name="Marcador de Posição de Texto Vertical 2"/>
          <p:cNvSpPr>
            <a:spLocks noGrp="1"/>
          </p:cNvSpPr>
          <p:nvPr>
            <p:ph type="body" orient="vert" idx="1"/>
          </p:nvPr>
        </p:nvSpPr>
        <p:spPr>
          <a:xfrm>
            <a:off x="430213" y="341313"/>
            <a:ext cx="6059487" cy="5761037"/>
          </a:xfrm>
        </p:spPr>
        <p:txBody>
          <a:bodyPr vert="eaVert"/>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endParaRPr lang="en-GB"/>
          </a:p>
        </p:txBody>
      </p:sp>
      <p:sp>
        <p:nvSpPr>
          <p:cNvPr id="4" name="Rectangle 6"/>
          <p:cNvSpPr>
            <a:spLocks noGrp="1"/>
          </p:cNvSpPr>
          <p:nvPr>
            <p:ph type="sldNum" sz="quarter" idx="10"/>
          </p:nvPr>
        </p:nvSpPr>
        <p:spPr/>
        <p:txBody>
          <a:bodyPr/>
          <a:lstStyle>
            <a:lvl1pPr>
              <a:defRPr/>
            </a:lvl1pPr>
          </a:lstStyle>
          <a:p>
            <a:fld id="{A1BB8BB5-9ADF-4F07-A1A5-4CC1070CAFA2}" type="slidenum">
              <a:rPr lang="en-US" altLang="en-US"/>
              <a:pPr/>
              <a:t>‹#›</a:t>
            </a:fld>
            <a:endParaRPr lang="en-US" altLang="en-US"/>
          </a:p>
        </p:txBody>
      </p:sp>
    </p:spTree>
    <p:extLst>
      <p:ext uri="{BB962C8B-B14F-4D97-AF65-F5344CB8AC3E}">
        <p14:creationId xmlns:p14="http://schemas.microsoft.com/office/powerpoint/2010/main" val="949771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a:t>Clique para editar o estilo</a:t>
            </a:r>
            <a:endParaRPr lang="en-GB"/>
          </a:p>
        </p:txBody>
      </p:sp>
      <p:sp>
        <p:nvSpPr>
          <p:cNvPr id="3" name="Marcador de Posição de Conteúdo 2"/>
          <p:cNvSpPr>
            <a:spLocks noGrp="1"/>
          </p:cNvSpPr>
          <p:nvPr>
            <p:ph idx="1"/>
          </p:nvPr>
        </p:nvSpPr>
        <p:spPr/>
        <p:txBody>
          <a:bodyPr/>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endParaRPr lang="en-GB"/>
          </a:p>
        </p:txBody>
      </p:sp>
      <p:sp>
        <p:nvSpPr>
          <p:cNvPr id="4" name="Rectangle 6"/>
          <p:cNvSpPr>
            <a:spLocks noGrp="1"/>
          </p:cNvSpPr>
          <p:nvPr>
            <p:ph type="sldNum" sz="quarter" idx="10"/>
          </p:nvPr>
        </p:nvSpPr>
        <p:spPr/>
        <p:txBody>
          <a:bodyPr/>
          <a:lstStyle>
            <a:lvl1pPr>
              <a:defRPr/>
            </a:lvl1pPr>
          </a:lstStyle>
          <a:p>
            <a:fld id="{CBB633B2-9AB5-4E7B-B7C8-8BD0F43AEE3A}" type="slidenum">
              <a:rPr lang="en-US" altLang="en-US"/>
              <a:pPr/>
              <a:t>‹#›</a:t>
            </a:fld>
            <a:endParaRPr lang="en-US" altLang="en-US"/>
          </a:p>
        </p:txBody>
      </p:sp>
    </p:spTree>
    <p:extLst>
      <p:ext uri="{BB962C8B-B14F-4D97-AF65-F5344CB8AC3E}">
        <p14:creationId xmlns:p14="http://schemas.microsoft.com/office/powerpoint/2010/main" val="2938402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lstStyle>
            <a:lvl1pPr algn="l">
              <a:defRPr sz="4000" b="1" cap="all"/>
            </a:lvl1pPr>
          </a:lstStyle>
          <a:p>
            <a:r>
              <a:rPr lang="pt-PT"/>
              <a:t>Clique para editar o estilo</a:t>
            </a:r>
            <a:endParaRPr lang="en-GB"/>
          </a:p>
        </p:txBody>
      </p:sp>
      <p:sp>
        <p:nvSpPr>
          <p:cNvPr id="3" name="Marcador de Posição do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PT"/>
              <a:t>Clique para editar os estilos</a:t>
            </a:r>
          </a:p>
        </p:txBody>
      </p:sp>
      <p:sp>
        <p:nvSpPr>
          <p:cNvPr id="4" name="Rectangle 6"/>
          <p:cNvSpPr>
            <a:spLocks noGrp="1"/>
          </p:cNvSpPr>
          <p:nvPr>
            <p:ph type="sldNum" sz="quarter" idx="10"/>
          </p:nvPr>
        </p:nvSpPr>
        <p:spPr/>
        <p:txBody>
          <a:bodyPr/>
          <a:lstStyle>
            <a:lvl1pPr>
              <a:defRPr/>
            </a:lvl1pPr>
          </a:lstStyle>
          <a:p>
            <a:fld id="{3E157519-1DED-4E91-9B96-06A33D10C9FB}" type="slidenum">
              <a:rPr lang="en-US" altLang="en-US"/>
              <a:pPr/>
              <a:t>‹#›</a:t>
            </a:fld>
            <a:endParaRPr lang="en-US" altLang="en-US"/>
          </a:p>
        </p:txBody>
      </p:sp>
    </p:spTree>
    <p:extLst>
      <p:ext uri="{BB962C8B-B14F-4D97-AF65-F5344CB8AC3E}">
        <p14:creationId xmlns:p14="http://schemas.microsoft.com/office/powerpoint/2010/main" val="823841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a:t>Clique para editar o estilo</a:t>
            </a:r>
            <a:endParaRPr lang="en-GB"/>
          </a:p>
        </p:txBody>
      </p:sp>
      <p:sp>
        <p:nvSpPr>
          <p:cNvPr id="3" name="Marcador de Posição de Conteúdo 2"/>
          <p:cNvSpPr>
            <a:spLocks noGrp="1"/>
          </p:cNvSpPr>
          <p:nvPr>
            <p:ph sz="half" idx="1"/>
          </p:nvPr>
        </p:nvSpPr>
        <p:spPr>
          <a:xfrm>
            <a:off x="457200" y="157638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endParaRPr lang="en-GB"/>
          </a:p>
        </p:txBody>
      </p:sp>
      <p:sp>
        <p:nvSpPr>
          <p:cNvPr id="4" name="Marcador de Posição de Conteúdo 3"/>
          <p:cNvSpPr>
            <a:spLocks noGrp="1"/>
          </p:cNvSpPr>
          <p:nvPr>
            <p:ph sz="half" idx="2"/>
          </p:nvPr>
        </p:nvSpPr>
        <p:spPr>
          <a:xfrm>
            <a:off x="4648200" y="157638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endParaRPr lang="en-GB"/>
          </a:p>
        </p:txBody>
      </p:sp>
      <p:sp>
        <p:nvSpPr>
          <p:cNvPr id="5" name="Rectangle 6"/>
          <p:cNvSpPr>
            <a:spLocks noGrp="1"/>
          </p:cNvSpPr>
          <p:nvPr>
            <p:ph type="sldNum" sz="quarter" idx="10"/>
          </p:nvPr>
        </p:nvSpPr>
        <p:spPr/>
        <p:txBody>
          <a:bodyPr/>
          <a:lstStyle>
            <a:lvl1pPr>
              <a:defRPr/>
            </a:lvl1pPr>
          </a:lstStyle>
          <a:p>
            <a:fld id="{85F509B4-C1CF-4FC5-994F-79FF6B48DD21}" type="slidenum">
              <a:rPr lang="en-US" altLang="en-US"/>
              <a:pPr/>
              <a:t>‹#›</a:t>
            </a:fld>
            <a:endParaRPr lang="en-US" altLang="en-US"/>
          </a:p>
        </p:txBody>
      </p:sp>
    </p:spTree>
    <p:extLst>
      <p:ext uri="{BB962C8B-B14F-4D97-AF65-F5344CB8AC3E}">
        <p14:creationId xmlns:p14="http://schemas.microsoft.com/office/powerpoint/2010/main" val="2472671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p:spPr>
        <p:txBody>
          <a:bodyPr/>
          <a:lstStyle>
            <a:lvl1pPr>
              <a:defRPr/>
            </a:lvl1pPr>
          </a:lstStyle>
          <a:p>
            <a:r>
              <a:rPr lang="pt-PT"/>
              <a:t>Clique para editar o estilo</a:t>
            </a:r>
            <a:endParaRPr lang="en-GB"/>
          </a:p>
        </p:txBody>
      </p:sp>
      <p:sp>
        <p:nvSpPr>
          <p:cNvPr id="3" name="Marcador de Posição do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Clique para editar os estilos</a:t>
            </a:r>
          </a:p>
        </p:txBody>
      </p:sp>
      <p:sp>
        <p:nvSpPr>
          <p:cNvPr id="4" name="Marcador de Posição de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endParaRPr lang="en-GB"/>
          </a:p>
        </p:txBody>
      </p:sp>
      <p:sp>
        <p:nvSpPr>
          <p:cNvPr id="5" name="Marcador de Posição do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Clique para editar os estilos</a:t>
            </a:r>
          </a:p>
        </p:txBody>
      </p:sp>
      <p:sp>
        <p:nvSpPr>
          <p:cNvPr id="6" name="Marcador de Posição de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endParaRPr lang="en-GB"/>
          </a:p>
        </p:txBody>
      </p:sp>
      <p:sp>
        <p:nvSpPr>
          <p:cNvPr id="7" name="Rectangle 6"/>
          <p:cNvSpPr>
            <a:spLocks noGrp="1"/>
          </p:cNvSpPr>
          <p:nvPr>
            <p:ph type="sldNum" sz="quarter" idx="10"/>
          </p:nvPr>
        </p:nvSpPr>
        <p:spPr/>
        <p:txBody>
          <a:bodyPr/>
          <a:lstStyle>
            <a:lvl1pPr>
              <a:defRPr/>
            </a:lvl1pPr>
          </a:lstStyle>
          <a:p>
            <a:fld id="{B33020BB-A300-46DE-BD90-F13632F0C913}" type="slidenum">
              <a:rPr lang="en-US" altLang="en-US"/>
              <a:pPr/>
              <a:t>‹#›</a:t>
            </a:fld>
            <a:endParaRPr lang="en-US" altLang="en-US"/>
          </a:p>
        </p:txBody>
      </p:sp>
    </p:spTree>
    <p:extLst>
      <p:ext uri="{BB962C8B-B14F-4D97-AF65-F5344CB8AC3E}">
        <p14:creationId xmlns:p14="http://schemas.microsoft.com/office/powerpoint/2010/main" val="2799341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a:t>Clique para editar o estilo</a:t>
            </a:r>
            <a:endParaRPr lang="en-GB"/>
          </a:p>
        </p:txBody>
      </p:sp>
      <p:sp>
        <p:nvSpPr>
          <p:cNvPr id="3" name="Rectangle 6"/>
          <p:cNvSpPr>
            <a:spLocks noGrp="1"/>
          </p:cNvSpPr>
          <p:nvPr>
            <p:ph type="sldNum" sz="quarter" idx="10"/>
          </p:nvPr>
        </p:nvSpPr>
        <p:spPr/>
        <p:txBody>
          <a:bodyPr/>
          <a:lstStyle>
            <a:lvl1pPr>
              <a:defRPr/>
            </a:lvl1pPr>
          </a:lstStyle>
          <a:p>
            <a:fld id="{F66376A1-2957-46A7-8AF6-AFB3B7CBD175}" type="slidenum">
              <a:rPr lang="en-US" altLang="en-US"/>
              <a:pPr/>
              <a:t>‹#›</a:t>
            </a:fld>
            <a:endParaRPr lang="en-US" altLang="en-US"/>
          </a:p>
        </p:txBody>
      </p:sp>
    </p:spTree>
    <p:extLst>
      <p:ext uri="{BB962C8B-B14F-4D97-AF65-F5344CB8AC3E}">
        <p14:creationId xmlns:p14="http://schemas.microsoft.com/office/powerpoint/2010/main" val="474412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ctangle 6"/>
          <p:cNvSpPr>
            <a:spLocks noGrp="1"/>
          </p:cNvSpPr>
          <p:nvPr>
            <p:ph type="sldNum" sz="quarter" idx="10"/>
          </p:nvPr>
        </p:nvSpPr>
        <p:spPr/>
        <p:txBody>
          <a:bodyPr/>
          <a:lstStyle>
            <a:lvl1pPr>
              <a:defRPr/>
            </a:lvl1pPr>
          </a:lstStyle>
          <a:p>
            <a:fld id="{93931947-99D5-4A96-9FA3-114021ACEB29}" type="slidenum">
              <a:rPr lang="en-US" altLang="en-US"/>
              <a:pPr/>
              <a:t>‹#›</a:t>
            </a:fld>
            <a:endParaRPr lang="en-US" altLang="en-US"/>
          </a:p>
        </p:txBody>
      </p:sp>
    </p:spTree>
    <p:extLst>
      <p:ext uri="{BB962C8B-B14F-4D97-AF65-F5344CB8AC3E}">
        <p14:creationId xmlns:p14="http://schemas.microsoft.com/office/powerpoint/2010/main" val="1209506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PT"/>
              <a:t>Clique para editar o estilo</a:t>
            </a:r>
            <a:endParaRPr lang="en-GB"/>
          </a:p>
        </p:txBody>
      </p:sp>
      <p:sp>
        <p:nvSpPr>
          <p:cNvPr id="3" name="Marcador de Posição de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endParaRPr lang="en-GB"/>
          </a:p>
        </p:txBody>
      </p:sp>
      <p:sp>
        <p:nvSpPr>
          <p:cNvPr id="4" name="Marcador de Posição do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a:t>Clique para editar os estilos</a:t>
            </a:r>
          </a:p>
        </p:txBody>
      </p:sp>
      <p:sp>
        <p:nvSpPr>
          <p:cNvPr id="5" name="Rectangle 6"/>
          <p:cNvSpPr>
            <a:spLocks noGrp="1"/>
          </p:cNvSpPr>
          <p:nvPr>
            <p:ph type="sldNum" sz="quarter" idx="10"/>
          </p:nvPr>
        </p:nvSpPr>
        <p:spPr/>
        <p:txBody>
          <a:bodyPr/>
          <a:lstStyle>
            <a:lvl1pPr>
              <a:defRPr/>
            </a:lvl1pPr>
          </a:lstStyle>
          <a:p>
            <a:fld id="{8146A0E2-C58F-40F6-A0D8-296EC0494A63}" type="slidenum">
              <a:rPr lang="en-US" altLang="en-US"/>
              <a:pPr/>
              <a:t>‹#›</a:t>
            </a:fld>
            <a:endParaRPr lang="en-US" altLang="en-US"/>
          </a:p>
        </p:txBody>
      </p:sp>
    </p:spTree>
    <p:extLst>
      <p:ext uri="{BB962C8B-B14F-4D97-AF65-F5344CB8AC3E}">
        <p14:creationId xmlns:p14="http://schemas.microsoft.com/office/powerpoint/2010/main" val="6680566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PT"/>
              <a:t>Clique para editar o estilo</a:t>
            </a:r>
            <a:endParaRPr lang="en-GB"/>
          </a:p>
        </p:txBody>
      </p:sp>
      <p:sp>
        <p:nvSpPr>
          <p:cNvPr id="3" name="Marcador de Posição d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sym typeface="Calibri" pitchFamily="34" charset="0"/>
            </a:endParaRPr>
          </a:p>
        </p:txBody>
      </p:sp>
      <p:sp>
        <p:nvSpPr>
          <p:cNvPr id="4" name="Marcador de Posição do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a:t>Clique para editar os estilos</a:t>
            </a:r>
          </a:p>
        </p:txBody>
      </p:sp>
      <p:sp>
        <p:nvSpPr>
          <p:cNvPr id="5" name="Rectangle 6"/>
          <p:cNvSpPr>
            <a:spLocks noGrp="1"/>
          </p:cNvSpPr>
          <p:nvPr>
            <p:ph type="sldNum" sz="quarter" idx="10"/>
          </p:nvPr>
        </p:nvSpPr>
        <p:spPr/>
        <p:txBody>
          <a:bodyPr/>
          <a:lstStyle>
            <a:lvl1pPr>
              <a:defRPr/>
            </a:lvl1pPr>
          </a:lstStyle>
          <a:p>
            <a:fld id="{C129537C-916B-4BE0-B5D5-ECD3C06F0521}" type="slidenum">
              <a:rPr lang="en-US" altLang="en-US"/>
              <a:pPr/>
              <a:t>‹#›</a:t>
            </a:fld>
            <a:endParaRPr lang="en-US" altLang="en-US"/>
          </a:p>
        </p:txBody>
      </p:sp>
    </p:spTree>
    <p:extLst>
      <p:ext uri="{BB962C8B-B14F-4D97-AF65-F5344CB8AC3E}">
        <p14:creationId xmlns:p14="http://schemas.microsoft.com/office/powerpoint/2010/main" val="1006824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1026" name="Rectangle 5"/>
          <p:cNvSpPr>
            <a:spLocks noGrp="1"/>
          </p:cNvSpPr>
          <p:nvPr>
            <p:ph type="body" idx="1"/>
          </p:nvPr>
        </p:nvSpPr>
        <p:spPr bwMode="auto">
          <a:xfrm>
            <a:off x="457200" y="157638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0" tIns="0" rIns="0" bIns="0" numCol="1" anchor="t" anchorCtr="0" compatLnSpc="1">
            <a:prstTxWarp prst="textNoShape">
              <a:avLst/>
            </a:prstTxWarp>
          </a:bodyPr>
          <a:lstStyle/>
          <a:p>
            <a:pPr lvl="0"/>
            <a:r>
              <a:rPr lang="en-US" altLang="en-US">
                <a:sym typeface="Calibri" panose="020F0502020204030204" pitchFamily="34" charset="0"/>
              </a:rPr>
              <a:t>Click to edit Master text styles</a:t>
            </a:r>
          </a:p>
          <a:p>
            <a:pPr lvl="1"/>
            <a:r>
              <a:rPr lang="en-US" altLang="en-US">
                <a:sym typeface="Calibri" panose="020F0502020204030204" pitchFamily="34" charset="0"/>
              </a:rPr>
              <a:t>Second level</a:t>
            </a:r>
          </a:p>
          <a:p>
            <a:pPr lvl="2"/>
            <a:r>
              <a:rPr lang="en-US" altLang="en-US">
                <a:sym typeface="Calibri" panose="020F0502020204030204" pitchFamily="34" charset="0"/>
              </a:rPr>
              <a:t>Third level</a:t>
            </a:r>
          </a:p>
          <a:p>
            <a:pPr lvl="3"/>
            <a:r>
              <a:rPr lang="en-US" altLang="en-US">
                <a:sym typeface="Calibri" panose="020F0502020204030204" pitchFamily="34" charset="0"/>
              </a:rPr>
              <a:t>Fourth level</a:t>
            </a:r>
          </a:p>
          <a:p>
            <a:pPr lvl="4"/>
            <a:r>
              <a:rPr lang="en-US" altLang="en-US">
                <a:sym typeface="Calibri" panose="020F0502020204030204" pitchFamily="34" charset="0"/>
              </a:rPr>
              <a:t>Fifth level</a:t>
            </a:r>
          </a:p>
        </p:txBody>
      </p:sp>
      <p:sp>
        <p:nvSpPr>
          <p:cNvPr id="1027" name="Rectangle 4"/>
          <p:cNvSpPr>
            <a:spLocks noGrp="1"/>
          </p:cNvSpPr>
          <p:nvPr>
            <p:ph type="title"/>
          </p:nvPr>
        </p:nvSpPr>
        <p:spPr bwMode="auto">
          <a:xfrm>
            <a:off x="430213" y="341313"/>
            <a:ext cx="8281987"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0" tIns="0" rIns="0" bIns="0" numCol="1" anchor="t" anchorCtr="0" compatLnSpc="1">
            <a:prstTxWarp prst="textNoShape">
              <a:avLst/>
            </a:prstTxWarp>
          </a:bodyPr>
          <a:lstStyle/>
          <a:p>
            <a:pPr lvl="0"/>
            <a:r>
              <a:rPr lang="en-US" altLang="en-US">
                <a:sym typeface="Lucida Sans" panose="020B0602030504020204" pitchFamily="34" charset="0"/>
              </a:rPr>
              <a:t>Click to edit Master title style</a:t>
            </a:r>
          </a:p>
        </p:txBody>
      </p:sp>
      <p:sp>
        <p:nvSpPr>
          <p:cNvPr id="1030" name="Rectangle 6"/>
          <p:cNvSpPr>
            <a:spLocks noGrp="1"/>
          </p:cNvSpPr>
          <p:nvPr>
            <p:ph type="sldNum" sz="quarter" idx="2"/>
          </p:nvPr>
        </p:nvSpPr>
        <p:spPr bwMode="auto">
          <a:xfrm>
            <a:off x="8418513" y="6376988"/>
            <a:ext cx="268287" cy="279400"/>
          </a:xfrm>
          <a:prstGeom prst="rect">
            <a:avLst/>
          </a:prstGeom>
          <a:noFill/>
          <a:ln w="12700" cap="flat" cmpd="sng">
            <a:noFill/>
            <a:prstDash val="solid"/>
            <a:miter lim="400000"/>
            <a:headEnd type="none" w="med" len="med"/>
            <a:tailEnd type="none" w="med" len="med"/>
          </a:ln>
          <a:effectLst/>
        </p:spPr>
        <p:txBody>
          <a:bodyPr vert="horz" wrap="none" lIns="0" tIns="0" rIns="0" bIns="0" numCol="1" anchor="t" anchorCtr="0" compatLnSpc="1">
            <a:prstTxWarp prst="textNoShape">
              <a:avLst/>
            </a:prstTxWarp>
          </a:bodyPr>
          <a:lstStyle>
            <a:lvl1pPr algn="r" eaLnBrk="1">
              <a:defRPr>
                <a:solidFill>
                  <a:srgbClr val="888888"/>
                </a:solidFill>
                <a:latin typeface="Helvetica" panose="020B0604020202020204" pitchFamily="34" charset="0"/>
                <a:cs typeface="Helvetica" panose="020B0604020202020204" pitchFamily="34" charset="0"/>
                <a:sym typeface="Helvetica" panose="020B0604020202020204" pitchFamily="34" charset="0"/>
              </a:defRPr>
            </a:lvl1pPr>
          </a:lstStyle>
          <a:p>
            <a:fld id="{84322293-D27F-42DF-BD68-8158D54D91D5}"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eaLnBrk="0" fontAlgn="base" hangingPunct="0">
        <a:spcBef>
          <a:spcPct val="0"/>
        </a:spcBef>
        <a:spcAft>
          <a:spcPct val="0"/>
        </a:spcAft>
        <a:defRPr sz="4000" b="1">
          <a:solidFill>
            <a:srgbClr val="FFFFFF"/>
          </a:solidFill>
          <a:latin typeface="+mj-lt"/>
          <a:ea typeface="+mj-ea"/>
          <a:cs typeface="+mj-cs"/>
          <a:sym typeface="Lucida Sans" panose="020B0602030504020204" pitchFamily="34" charset="0"/>
        </a:defRPr>
      </a:lvl1pPr>
      <a:lvl2pPr algn="l" rtl="0" eaLnBrk="0" fontAlgn="base" hangingPunct="0">
        <a:spcBef>
          <a:spcPct val="0"/>
        </a:spcBef>
        <a:spcAft>
          <a:spcPct val="0"/>
        </a:spcAft>
        <a:defRPr sz="4000" b="1">
          <a:solidFill>
            <a:srgbClr val="FFFFFF"/>
          </a:solidFill>
          <a:latin typeface="Lucida Sans" pitchFamily="34" charset="0"/>
          <a:ea typeface="Lucida Sans" pitchFamily="34" charset="0"/>
          <a:cs typeface="Lucida Sans" pitchFamily="34" charset="0"/>
          <a:sym typeface="Lucida Sans" panose="020B0602030504020204" pitchFamily="34" charset="0"/>
        </a:defRPr>
      </a:lvl2pPr>
      <a:lvl3pPr algn="l" rtl="0" eaLnBrk="0" fontAlgn="base" hangingPunct="0">
        <a:spcBef>
          <a:spcPct val="0"/>
        </a:spcBef>
        <a:spcAft>
          <a:spcPct val="0"/>
        </a:spcAft>
        <a:defRPr sz="4000" b="1">
          <a:solidFill>
            <a:srgbClr val="FFFFFF"/>
          </a:solidFill>
          <a:latin typeface="Lucida Sans" pitchFamily="34" charset="0"/>
          <a:ea typeface="Lucida Sans" pitchFamily="34" charset="0"/>
          <a:cs typeface="Lucida Sans" pitchFamily="34" charset="0"/>
          <a:sym typeface="Lucida Sans" panose="020B0602030504020204" pitchFamily="34" charset="0"/>
        </a:defRPr>
      </a:lvl3pPr>
      <a:lvl4pPr algn="l" rtl="0" eaLnBrk="0" fontAlgn="base" hangingPunct="0">
        <a:spcBef>
          <a:spcPct val="0"/>
        </a:spcBef>
        <a:spcAft>
          <a:spcPct val="0"/>
        </a:spcAft>
        <a:defRPr sz="4000" b="1">
          <a:solidFill>
            <a:srgbClr val="FFFFFF"/>
          </a:solidFill>
          <a:latin typeface="Lucida Sans" pitchFamily="34" charset="0"/>
          <a:ea typeface="Lucida Sans" pitchFamily="34" charset="0"/>
          <a:cs typeface="Lucida Sans" pitchFamily="34" charset="0"/>
          <a:sym typeface="Lucida Sans" panose="020B0602030504020204" pitchFamily="34" charset="0"/>
        </a:defRPr>
      </a:lvl4pPr>
      <a:lvl5pPr algn="l" rtl="0" eaLnBrk="0" fontAlgn="base" hangingPunct="0">
        <a:spcBef>
          <a:spcPct val="0"/>
        </a:spcBef>
        <a:spcAft>
          <a:spcPct val="0"/>
        </a:spcAft>
        <a:defRPr sz="4000" b="1">
          <a:solidFill>
            <a:srgbClr val="FFFFFF"/>
          </a:solidFill>
          <a:latin typeface="Lucida Sans" pitchFamily="34" charset="0"/>
          <a:ea typeface="Lucida Sans" pitchFamily="34" charset="0"/>
          <a:cs typeface="Lucida Sans" pitchFamily="34" charset="0"/>
          <a:sym typeface="Lucida Sans" panose="020B0602030504020204" pitchFamily="34" charset="0"/>
        </a:defRPr>
      </a:lvl5pPr>
      <a:lvl6pPr marL="457200" algn="l" rtl="0" fontAlgn="base" hangingPunct="0">
        <a:spcBef>
          <a:spcPct val="0"/>
        </a:spcBef>
        <a:spcAft>
          <a:spcPct val="0"/>
        </a:spcAft>
        <a:defRPr sz="4000" b="1">
          <a:solidFill>
            <a:srgbClr val="FFFFFF"/>
          </a:solidFill>
          <a:latin typeface="Lucida Sans" pitchFamily="34" charset="0"/>
          <a:ea typeface="Lucida Sans" pitchFamily="34" charset="0"/>
          <a:cs typeface="Lucida Sans" pitchFamily="34" charset="0"/>
          <a:sym typeface="Lucida Sans" pitchFamily="34" charset="0"/>
        </a:defRPr>
      </a:lvl6pPr>
      <a:lvl7pPr marL="914400" algn="l" rtl="0" fontAlgn="base" hangingPunct="0">
        <a:spcBef>
          <a:spcPct val="0"/>
        </a:spcBef>
        <a:spcAft>
          <a:spcPct val="0"/>
        </a:spcAft>
        <a:defRPr sz="4000" b="1">
          <a:solidFill>
            <a:srgbClr val="FFFFFF"/>
          </a:solidFill>
          <a:latin typeface="Lucida Sans" pitchFamily="34" charset="0"/>
          <a:ea typeface="Lucida Sans" pitchFamily="34" charset="0"/>
          <a:cs typeface="Lucida Sans" pitchFamily="34" charset="0"/>
          <a:sym typeface="Lucida Sans" pitchFamily="34" charset="0"/>
        </a:defRPr>
      </a:lvl7pPr>
      <a:lvl8pPr marL="1371600" algn="l" rtl="0" fontAlgn="base" hangingPunct="0">
        <a:spcBef>
          <a:spcPct val="0"/>
        </a:spcBef>
        <a:spcAft>
          <a:spcPct val="0"/>
        </a:spcAft>
        <a:defRPr sz="4000" b="1">
          <a:solidFill>
            <a:srgbClr val="FFFFFF"/>
          </a:solidFill>
          <a:latin typeface="Lucida Sans" pitchFamily="34" charset="0"/>
          <a:ea typeface="Lucida Sans" pitchFamily="34" charset="0"/>
          <a:cs typeface="Lucida Sans" pitchFamily="34" charset="0"/>
          <a:sym typeface="Lucida Sans" pitchFamily="34" charset="0"/>
        </a:defRPr>
      </a:lvl8pPr>
      <a:lvl9pPr marL="1828800" algn="l" rtl="0" fontAlgn="base" hangingPunct="0">
        <a:spcBef>
          <a:spcPct val="0"/>
        </a:spcBef>
        <a:spcAft>
          <a:spcPct val="0"/>
        </a:spcAft>
        <a:defRPr sz="4000" b="1">
          <a:solidFill>
            <a:srgbClr val="FFFFFF"/>
          </a:solidFill>
          <a:latin typeface="Lucida Sans" pitchFamily="34" charset="0"/>
          <a:ea typeface="Lucida Sans" pitchFamily="34" charset="0"/>
          <a:cs typeface="Lucida Sans" pitchFamily="34" charset="0"/>
          <a:sym typeface="Lucida Sans" pitchFamily="34" charset="0"/>
        </a:defRPr>
      </a:lvl9pPr>
    </p:titleStyle>
    <p:bodyStyle>
      <a:lvl1pPr algn="l" rtl="0" eaLnBrk="0" fontAlgn="base" hangingPunct="0">
        <a:spcBef>
          <a:spcPct val="0"/>
        </a:spcBef>
        <a:spcAft>
          <a:spcPct val="0"/>
        </a:spcAft>
        <a:defRPr>
          <a:solidFill>
            <a:srgbClr val="000000"/>
          </a:solidFill>
          <a:latin typeface="+mn-lt"/>
          <a:ea typeface="+mn-ea"/>
          <a:cs typeface="+mn-cs"/>
          <a:sym typeface="Calibri" panose="020F0502020204030204" pitchFamily="34" charset="0"/>
        </a:defRPr>
      </a:lvl1pPr>
      <a:lvl2pPr indent="457200" algn="l" rtl="0" eaLnBrk="0" fontAlgn="base" hangingPunct="0">
        <a:spcBef>
          <a:spcPct val="0"/>
        </a:spcBef>
        <a:spcAft>
          <a:spcPct val="0"/>
        </a:spcAft>
        <a:defRPr>
          <a:solidFill>
            <a:srgbClr val="000000"/>
          </a:solidFill>
          <a:latin typeface="+mn-lt"/>
          <a:ea typeface="+mn-ea"/>
          <a:cs typeface="+mn-cs"/>
          <a:sym typeface="Calibri" panose="020F0502020204030204" pitchFamily="34" charset="0"/>
        </a:defRPr>
      </a:lvl2pPr>
      <a:lvl3pPr indent="914400" algn="l" rtl="0" eaLnBrk="0" fontAlgn="base" hangingPunct="0">
        <a:spcBef>
          <a:spcPct val="0"/>
        </a:spcBef>
        <a:spcAft>
          <a:spcPct val="0"/>
        </a:spcAft>
        <a:defRPr>
          <a:solidFill>
            <a:srgbClr val="000000"/>
          </a:solidFill>
          <a:latin typeface="+mn-lt"/>
          <a:ea typeface="+mn-ea"/>
          <a:cs typeface="+mn-cs"/>
          <a:sym typeface="Calibri" panose="020F0502020204030204" pitchFamily="34" charset="0"/>
        </a:defRPr>
      </a:lvl3pPr>
      <a:lvl4pPr indent="1371600" algn="l" rtl="0" eaLnBrk="0" fontAlgn="base" hangingPunct="0">
        <a:spcBef>
          <a:spcPct val="0"/>
        </a:spcBef>
        <a:spcAft>
          <a:spcPct val="0"/>
        </a:spcAft>
        <a:defRPr>
          <a:solidFill>
            <a:srgbClr val="000000"/>
          </a:solidFill>
          <a:latin typeface="+mn-lt"/>
          <a:ea typeface="+mn-ea"/>
          <a:cs typeface="+mn-cs"/>
          <a:sym typeface="Calibri" panose="020F0502020204030204" pitchFamily="34" charset="0"/>
        </a:defRPr>
      </a:lvl4pPr>
      <a:lvl5pPr indent="1828800" algn="l" rtl="0" eaLnBrk="0" fontAlgn="base" hangingPunct="0">
        <a:spcBef>
          <a:spcPct val="0"/>
        </a:spcBef>
        <a:spcAft>
          <a:spcPct val="0"/>
        </a:spcAft>
        <a:defRPr>
          <a:solidFill>
            <a:srgbClr val="000000"/>
          </a:solidFill>
          <a:latin typeface="+mn-lt"/>
          <a:ea typeface="+mn-ea"/>
          <a:cs typeface="+mn-cs"/>
          <a:sym typeface="Calibri" panose="020F0502020204030204" pitchFamily="34" charset="0"/>
        </a:defRPr>
      </a:lvl5pPr>
      <a:lvl6pPr marL="457200" indent="1828800" algn="l" rtl="0" fontAlgn="base" hangingPunct="0">
        <a:spcBef>
          <a:spcPct val="0"/>
        </a:spcBef>
        <a:spcAft>
          <a:spcPct val="0"/>
        </a:spcAft>
        <a:defRPr>
          <a:solidFill>
            <a:srgbClr val="000000"/>
          </a:solidFill>
          <a:latin typeface="+mn-lt"/>
          <a:ea typeface="+mn-ea"/>
          <a:cs typeface="+mn-cs"/>
          <a:sym typeface="Calibri" pitchFamily="34" charset="0"/>
        </a:defRPr>
      </a:lvl6pPr>
      <a:lvl7pPr marL="914400" indent="1828800" algn="l" rtl="0" fontAlgn="base" hangingPunct="0">
        <a:spcBef>
          <a:spcPct val="0"/>
        </a:spcBef>
        <a:spcAft>
          <a:spcPct val="0"/>
        </a:spcAft>
        <a:defRPr>
          <a:solidFill>
            <a:srgbClr val="000000"/>
          </a:solidFill>
          <a:latin typeface="+mn-lt"/>
          <a:ea typeface="+mn-ea"/>
          <a:cs typeface="+mn-cs"/>
          <a:sym typeface="Calibri" pitchFamily="34" charset="0"/>
        </a:defRPr>
      </a:lvl7pPr>
      <a:lvl8pPr marL="1371600" indent="1828800" algn="l" rtl="0" fontAlgn="base" hangingPunct="0">
        <a:spcBef>
          <a:spcPct val="0"/>
        </a:spcBef>
        <a:spcAft>
          <a:spcPct val="0"/>
        </a:spcAft>
        <a:defRPr>
          <a:solidFill>
            <a:srgbClr val="000000"/>
          </a:solidFill>
          <a:latin typeface="+mn-lt"/>
          <a:ea typeface="+mn-ea"/>
          <a:cs typeface="+mn-cs"/>
          <a:sym typeface="Calibri" pitchFamily="34" charset="0"/>
        </a:defRPr>
      </a:lvl8pPr>
      <a:lvl9pPr marL="1828800" indent="1828800" algn="l" rtl="0" fontAlgn="base" hangingPunct="0">
        <a:spcBef>
          <a:spcPct val="0"/>
        </a:spcBef>
        <a:spcAft>
          <a:spcPct val="0"/>
        </a:spcAft>
        <a:defRPr>
          <a:solidFill>
            <a:srgbClr val="000000"/>
          </a:solidFill>
          <a:latin typeface="+mn-lt"/>
          <a:ea typeface="+mn-ea"/>
          <a:cs typeface="+mn-cs"/>
          <a:sym typeface="Calibri"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bchikwene@uneca.org" TargetMode="Externa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Rectangle 1"/>
          <p:cNvSpPr>
            <a:spLocks/>
          </p:cNvSpPr>
          <p:nvPr/>
        </p:nvSpPr>
        <p:spPr bwMode="auto">
          <a:xfrm>
            <a:off x="0" y="1066"/>
            <a:ext cx="9183688" cy="6858001"/>
          </a:xfrm>
          <a:prstGeom prst="rect">
            <a:avLst/>
          </a:prstGeom>
          <a:solidFill>
            <a:srgbClr val="0B5784"/>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45720" rIns="45720"/>
          <a:lstStyle>
            <a:lvl1pPr>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endParaRPr lang="en-US" altLang="en-US"/>
          </a:p>
        </p:txBody>
      </p:sp>
      <p:sp>
        <p:nvSpPr>
          <p:cNvPr id="3075" name="AutoShape 2"/>
          <p:cNvSpPr>
            <a:spLocks/>
          </p:cNvSpPr>
          <p:nvPr/>
        </p:nvSpPr>
        <p:spPr bwMode="auto">
          <a:xfrm>
            <a:off x="3554413" y="5520533"/>
            <a:ext cx="5242156" cy="925512"/>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9572" y="0"/>
                </a:moveTo>
                <a:lnTo>
                  <a:pt x="2028" y="0"/>
                </a:lnTo>
                <a:lnTo>
                  <a:pt x="1664" y="172"/>
                </a:lnTo>
                <a:lnTo>
                  <a:pt x="1321" y="669"/>
                </a:lnTo>
                <a:lnTo>
                  <a:pt x="1005" y="1460"/>
                </a:lnTo>
                <a:lnTo>
                  <a:pt x="722" y="2514"/>
                </a:lnTo>
                <a:lnTo>
                  <a:pt x="477" y="3803"/>
                </a:lnTo>
                <a:lnTo>
                  <a:pt x="277" y="5295"/>
                </a:lnTo>
                <a:lnTo>
                  <a:pt x="127" y="6961"/>
                </a:lnTo>
                <a:lnTo>
                  <a:pt x="33" y="8770"/>
                </a:lnTo>
                <a:lnTo>
                  <a:pt x="0" y="10692"/>
                </a:lnTo>
                <a:lnTo>
                  <a:pt x="0" y="10908"/>
                </a:lnTo>
                <a:lnTo>
                  <a:pt x="33" y="12830"/>
                </a:lnTo>
                <a:lnTo>
                  <a:pt x="127" y="14639"/>
                </a:lnTo>
                <a:lnTo>
                  <a:pt x="277" y="16304"/>
                </a:lnTo>
                <a:lnTo>
                  <a:pt x="477" y="17797"/>
                </a:lnTo>
                <a:lnTo>
                  <a:pt x="722" y="19085"/>
                </a:lnTo>
                <a:lnTo>
                  <a:pt x="1005" y="20140"/>
                </a:lnTo>
                <a:lnTo>
                  <a:pt x="1321" y="20931"/>
                </a:lnTo>
                <a:lnTo>
                  <a:pt x="1664" y="21428"/>
                </a:lnTo>
                <a:lnTo>
                  <a:pt x="2028" y="21600"/>
                </a:lnTo>
                <a:lnTo>
                  <a:pt x="19572" y="21600"/>
                </a:lnTo>
                <a:lnTo>
                  <a:pt x="19936" y="21428"/>
                </a:lnTo>
                <a:lnTo>
                  <a:pt x="20279" y="20931"/>
                </a:lnTo>
                <a:lnTo>
                  <a:pt x="20595" y="20140"/>
                </a:lnTo>
                <a:lnTo>
                  <a:pt x="20878" y="19085"/>
                </a:lnTo>
                <a:lnTo>
                  <a:pt x="21123" y="17797"/>
                </a:lnTo>
                <a:lnTo>
                  <a:pt x="21323" y="16304"/>
                </a:lnTo>
                <a:lnTo>
                  <a:pt x="21473" y="14639"/>
                </a:lnTo>
                <a:lnTo>
                  <a:pt x="21567" y="12830"/>
                </a:lnTo>
                <a:lnTo>
                  <a:pt x="21600" y="10908"/>
                </a:lnTo>
                <a:lnTo>
                  <a:pt x="21600" y="10692"/>
                </a:lnTo>
                <a:lnTo>
                  <a:pt x="21567" y="8770"/>
                </a:lnTo>
                <a:lnTo>
                  <a:pt x="21473" y="6961"/>
                </a:lnTo>
                <a:lnTo>
                  <a:pt x="21323" y="5295"/>
                </a:lnTo>
                <a:lnTo>
                  <a:pt x="21123" y="3803"/>
                </a:lnTo>
                <a:lnTo>
                  <a:pt x="20878" y="2514"/>
                </a:lnTo>
                <a:lnTo>
                  <a:pt x="20595" y="1460"/>
                </a:lnTo>
                <a:lnTo>
                  <a:pt x="20279" y="669"/>
                </a:lnTo>
                <a:lnTo>
                  <a:pt x="19936" y="172"/>
                </a:lnTo>
                <a:lnTo>
                  <a:pt x="19572" y="0"/>
                </a:lnTo>
                <a:close/>
              </a:path>
            </a:pathLst>
          </a:custGeom>
          <a:solidFill>
            <a:srgbClr val="0A7CB8"/>
          </a:solidFill>
          <a:ln>
            <a:noFill/>
          </a:ln>
          <a:extLs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Lst>
        </p:spPr>
        <p:txBody>
          <a:bodyPr lIns="45720" rIns="45720"/>
          <a:lstStyle/>
          <a:p>
            <a:endParaRPr lang="en-GB"/>
          </a:p>
        </p:txBody>
      </p:sp>
      <p:sp>
        <p:nvSpPr>
          <p:cNvPr id="3076" name="Rectangle 5"/>
          <p:cNvSpPr>
            <a:spLocks noGrp="1" noChangeArrowheads="1"/>
          </p:cNvSpPr>
          <p:nvPr>
            <p:ph type="title"/>
          </p:nvPr>
        </p:nvSpPr>
        <p:spPr>
          <a:xfrm>
            <a:off x="2887663" y="840773"/>
            <a:ext cx="5889266" cy="2604894"/>
          </a:xfrm>
        </p:spPr>
        <p:txBody>
          <a:bodyPr/>
          <a:lstStyle/>
          <a:p>
            <a:pPr indent="12700" algn="r" eaLnBrk="1">
              <a:lnSpc>
                <a:spcPct val="104000"/>
              </a:lnSpc>
            </a:pPr>
            <a:br>
              <a:rPr lang="en-US" altLang="en-US" sz="1000" dirty="0">
                <a:latin typeface="Lato" pitchFamily="34" charset="0"/>
              </a:rPr>
            </a:br>
            <a:br>
              <a:rPr lang="en-US" altLang="en-US" sz="1000" dirty="0">
                <a:latin typeface="Lato" pitchFamily="34" charset="0"/>
              </a:rPr>
            </a:br>
            <a:br>
              <a:rPr lang="en-US" altLang="en-US" sz="1000" dirty="0">
                <a:latin typeface="Lato" pitchFamily="34" charset="0"/>
              </a:rPr>
            </a:br>
            <a:r>
              <a:rPr lang="en-US" altLang="en-US" sz="2800" dirty="0">
                <a:latin typeface="Lato" pitchFamily="34" charset="0"/>
              </a:rPr>
              <a:t>EPAs and WTO Processes </a:t>
            </a:r>
            <a:br>
              <a:rPr lang="en-US" altLang="en-US" sz="2800" dirty="0">
                <a:latin typeface="Lato" pitchFamily="34" charset="0"/>
              </a:rPr>
            </a:br>
            <a:br>
              <a:rPr lang="en-US" altLang="en-US" sz="2800" dirty="0">
                <a:latin typeface="Lato" pitchFamily="34" charset="0"/>
              </a:rPr>
            </a:br>
            <a:r>
              <a:rPr lang="en-US" altLang="en-US" sz="1600" dirty="0">
                <a:latin typeface="Lato" pitchFamily="34" charset="0"/>
              </a:rPr>
              <a:t>Project on </a:t>
            </a:r>
            <a:r>
              <a:rPr lang="en-GB" sz="1600" dirty="0">
                <a:latin typeface="Lato" pitchFamily="34" charset="0"/>
              </a:rPr>
              <a:t>capacity building for inclusive and </a:t>
            </a:r>
            <a:br>
              <a:rPr lang="en-GB" sz="1600" dirty="0">
                <a:latin typeface="Lato" pitchFamily="34" charset="0"/>
              </a:rPr>
            </a:br>
            <a:r>
              <a:rPr lang="en-GB" sz="1600" dirty="0">
                <a:latin typeface="Lato" pitchFamily="34" charset="0"/>
              </a:rPr>
              <a:t>equitable African trade arrangements </a:t>
            </a:r>
            <a:r>
              <a:rPr lang="en-US" altLang="en-US" sz="1600" dirty="0">
                <a:latin typeface="Lato" pitchFamily="34" charset="0"/>
              </a:rPr>
              <a:t> </a:t>
            </a:r>
            <a:br>
              <a:rPr lang="en-GB" altLang="en-US" sz="5400" dirty="0">
                <a:latin typeface="Lato" pitchFamily="34" charset="0"/>
                <a:cs typeface="Lato" pitchFamily="34" charset="0"/>
                <a:sym typeface="Lato" pitchFamily="34" charset="0"/>
              </a:rPr>
            </a:br>
            <a:endParaRPr lang="en-US" altLang="en-US" sz="1700" dirty="0">
              <a:latin typeface="Lato" pitchFamily="34" charset="0"/>
              <a:cs typeface="Lato" pitchFamily="34" charset="0"/>
              <a:sym typeface="Lato" pitchFamily="34" charset="0"/>
            </a:endParaRPr>
          </a:p>
        </p:txBody>
      </p:sp>
      <p:sp>
        <p:nvSpPr>
          <p:cNvPr id="3077" name="Rectangle 7"/>
          <p:cNvSpPr>
            <a:spLocks/>
          </p:cNvSpPr>
          <p:nvPr/>
        </p:nvSpPr>
        <p:spPr bwMode="auto">
          <a:xfrm>
            <a:off x="4890293" y="3979523"/>
            <a:ext cx="3796507"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square" lIns="0" tIns="0" rIns="0" bIns="0">
            <a:spAutoFit/>
          </a:bodyPr>
          <a:lstStyle>
            <a:lvl1pPr marL="187325" indent="36195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algn="r" eaLnBrk="1"/>
            <a:r>
              <a:rPr lang="en-US" altLang="en-US" sz="2000" b="1" dirty="0">
                <a:solidFill>
                  <a:srgbClr val="FFFFFF"/>
                </a:solidFill>
                <a:latin typeface="Lato" pitchFamily="34" charset="0"/>
                <a:cs typeface="Lato" pitchFamily="34" charset="0"/>
                <a:sym typeface="Lato" pitchFamily="34" charset="0"/>
              </a:rPr>
              <a:t>4-5 February 2020</a:t>
            </a:r>
          </a:p>
          <a:p>
            <a:pPr algn="r" eaLnBrk="1"/>
            <a:r>
              <a:rPr lang="en-US" altLang="en-US" sz="2000" b="1" dirty="0">
                <a:solidFill>
                  <a:srgbClr val="FFFFFF"/>
                </a:solidFill>
                <a:latin typeface="Lato" pitchFamily="34" charset="0"/>
                <a:cs typeface="Lato" pitchFamily="34" charset="0"/>
                <a:sym typeface="Lato" pitchFamily="34" charset="0"/>
              </a:rPr>
              <a:t>Brussels, Belgium </a:t>
            </a:r>
            <a:endParaRPr lang="en-US" altLang="en-US" sz="2400" dirty="0">
              <a:solidFill>
                <a:srgbClr val="FFFFFF"/>
              </a:solidFill>
              <a:latin typeface="Lato" pitchFamily="34" charset="0"/>
              <a:cs typeface="Lato" pitchFamily="34" charset="0"/>
              <a:sym typeface="Lato" pitchFamily="34" charset="0"/>
            </a:endParaRPr>
          </a:p>
        </p:txBody>
      </p:sp>
      <p:sp>
        <p:nvSpPr>
          <p:cNvPr id="3078" name="AutoShape 8"/>
          <p:cNvSpPr>
            <a:spLocks/>
          </p:cNvSpPr>
          <p:nvPr/>
        </p:nvSpPr>
        <p:spPr bwMode="auto">
          <a:xfrm>
            <a:off x="663575" y="3273425"/>
            <a:ext cx="3730625" cy="51117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155" y="0"/>
                </a:moveTo>
                <a:lnTo>
                  <a:pt x="1445" y="0"/>
                </a:lnTo>
                <a:lnTo>
                  <a:pt x="1185" y="172"/>
                </a:lnTo>
                <a:lnTo>
                  <a:pt x="941" y="669"/>
                </a:lnTo>
                <a:lnTo>
                  <a:pt x="716" y="1460"/>
                </a:lnTo>
                <a:lnTo>
                  <a:pt x="514" y="2514"/>
                </a:lnTo>
                <a:lnTo>
                  <a:pt x="340" y="3803"/>
                </a:lnTo>
                <a:lnTo>
                  <a:pt x="197" y="5295"/>
                </a:lnTo>
                <a:lnTo>
                  <a:pt x="90" y="6961"/>
                </a:lnTo>
                <a:lnTo>
                  <a:pt x="23" y="8770"/>
                </a:lnTo>
                <a:lnTo>
                  <a:pt x="0" y="10692"/>
                </a:lnTo>
                <a:lnTo>
                  <a:pt x="0" y="10908"/>
                </a:lnTo>
                <a:lnTo>
                  <a:pt x="23" y="12830"/>
                </a:lnTo>
                <a:lnTo>
                  <a:pt x="90" y="14639"/>
                </a:lnTo>
                <a:lnTo>
                  <a:pt x="197" y="16304"/>
                </a:lnTo>
                <a:lnTo>
                  <a:pt x="340" y="17797"/>
                </a:lnTo>
                <a:lnTo>
                  <a:pt x="514" y="19085"/>
                </a:lnTo>
                <a:lnTo>
                  <a:pt x="716" y="20140"/>
                </a:lnTo>
                <a:lnTo>
                  <a:pt x="941" y="20931"/>
                </a:lnTo>
                <a:lnTo>
                  <a:pt x="1185" y="21428"/>
                </a:lnTo>
                <a:lnTo>
                  <a:pt x="1445" y="21600"/>
                </a:lnTo>
                <a:lnTo>
                  <a:pt x="20155" y="21600"/>
                </a:lnTo>
                <a:lnTo>
                  <a:pt x="20415" y="21428"/>
                </a:lnTo>
                <a:lnTo>
                  <a:pt x="20659" y="20931"/>
                </a:lnTo>
                <a:lnTo>
                  <a:pt x="20884" y="20140"/>
                </a:lnTo>
                <a:lnTo>
                  <a:pt x="21086" y="19085"/>
                </a:lnTo>
                <a:lnTo>
                  <a:pt x="21260" y="17797"/>
                </a:lnTo>
                <a:lnTo>
                  <a:pt x="21403" y="16304"/>
                </a:lnTo>
                <a:lnTo>
                  <a:pt x="21510" y="14639"/>
                </a:lnTo>
                <a:lnTo>
                  <a:pt x="21577" y="12830"/>
                </a:lnTo>
                <a:lnTo>
                  <a:pt x="21600" y="10908"/>
                </a:lnTo>
                <a:lnTo>
                  <a:pt x="21600" y="10692"/>
                </a:lnTo>
                <a:lnTo>
                  <a:pt x="21577" y="8770"/>
                </a:lnTo>
                <a:lnTo>
                  <a:pt x="21510" y="6961"/>
                </a:lnTo>
                <a:lnTo>
                  <a:pt x="21403" y="5295"/>
                </a:lnTo>
                <a:lnTo>
                  <a:pt x="21260" y="3803"/>
                </a:lnTo>
                <a:lnTo>
                  <a:pt x="21086" y="2514"/>
                </a:lnTo>
                <a:lnTo>
                  <a:pt x="20884" y="1460"/>
                </a:lnTo>
                <a:lnTo>
                  <a:pt x="20659" y="669"/>
                </a:lnTo>
                <a:lnTo>
                  <a:pt x="20415" y="172"/>
                </a:lnTo>
                <a:lnTo>
                  <a:pt x="20155" y="0"/>
                </a:lnTo>
                <a:close/>
              </a:path>
            </a:pathLst>
          </a:custGeom>
          <a:solidFill>
            <a:srgbClr val="0A7CB8"/>
          </a:solidFill>
          <a:ln>
            <a:noFill/>
          </a:ln>
          <a:extLs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Lst>
        </p:spPr>
        <p:txBody>
          <a:bodyPr lIns="45720" rIns="45720"/>
          <a:lstStyle/>
          <a:p>
            <a:endParaRPr lang="en-GB"/>
          </a:p>
        </p:txBody>
      </p:sp>
      <p:sp>
        <p:nvSpPr>
          <p:cNvPr id="3079" name="AutoShape 9"/>
          <p:cNvSpPr>
            <a:spLocks/>
          </p:cNvSpPr>
          <p:nvPr/>
        </p:nvSpPr>
        <p:spPr bwMode="auto">
          <a:xfrm>
            <a:off x="1004888" y="3889375"/>
            <a:ext cx="2692400" cy="51117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9597" y="0"/>
                </a:moveTo>
                <a:lnTo>
                  <a:pt x="2003" y="0"/>
                </a:lnTo>
                <a:lnTo>
                  <a:pt x="1643" y="172"/>
                </a:lnTo>
                <a:lnTo>
                  <a:pt x="1304" y="669"/>
                </a:lnTo>
                <a:lnTo>
                  <a:pt x="992" y="1460"/>
                </a:lnTo>
                <a:lnTo>
                  <a:pt x="713" y="2514"/>
                </a:lnTo>
                <a:lnTo>
                  <a:pt x="471" y="3803"/>
                </a:lnTo>
                <a:lnTo>
                  <a:pt x="274" y="5295"/>
                </a:lnTo>
                <a:lnTo>
                  <a:pt x="125" y="6961"/>
                </a:lnTo>
                <a:lnTo>
                  <a:pt x="32" y="8770"/>
                </a:lnTo>
                <a:lnTo>
                  <a:pt x="0" y="10692"/>
                </a:lnTo>
                <a:lnTo>
                  <a:pt x="0" y="10908"/>
                </a:lnTo>
                <a:lnTo>
                  <a:pt x="32" y="12830"/>
                </a:lnTo>
                <a:lnTo>
                  <a:pt x="125" y="14639"/>
                </a:lnTo>
                <a:lnTo>
                  <a:pt x="274" y="16304"/>
                </a:lnTo>
                <a:lnTo>
                  <a:pt x="471" y="17797"/>
                </a:lnTo>
                <a:lnTo>
                  <a:pt x="713" y="19085"/>
                </a:lnTo>
                <a:lnTo>
                  <a:pt x="992" y="20140"/>
                </a:lnTo>
                <a:lnTo>
                  <a:pt x="1304" y="20931"/>
                </a:lnTo>
                <a:lnTo>
                  <a:pt x="1643" y="21428"/>
                </a:lnTo>
                <a:lnTo>
                  <a:pt x="2003" y="21600"/>
                </a:lnTo>
                <a:lnTo>
                  <a:pt x="19597" y="21600"/>
                </a:lnTo>
                <a:lnTo>
                  <a:pt x="19957" y="21428"/>
                </a:lnTo>
                <a:lnTo>
                  <a:pt x="20296" y="20931"/>
                </a:lnTo>
                <a:lnTo>
                  <a:pt x="20608" y="20140"/>
                </a:lnTo>
                <a:lnTo>
                  <a:pt x="20887" y="19085"/>
                </a:lnTo>
                <a:lnTo>
                  <a:pt x="21129" y="17797"/>
                </a:lnTo>
                <a:lnTo>
                  <a:pt x="21327" y="16304"/>
                </a:lnTo>
                <a:lnTo>
                  <a:pt x="21475" y="14639"/>
                </a:lnTo>
                <a:lnTo>
                  <a:pt x="21568" y="12830"/>
                </a:lnTo>
                <a:lnTo>
                  <a:pt x="21600" y="10908"/>
                </a:lnTo>
                <a:lnTo>
                  <a:pt x="21600" y="10692"/>
                </a:lnTo>
                <a:lnTo>
                  <a:pt x="21568" y="8770"/>
                </a:lnTo>
                <a:lnTo>
                  <a:pt x="21475" y="6961"/>
                </a:lnTo>
                <a:lnTo>
                  <a:pt x="21327" y="5295"/>
                </a:lnTo>
                <a:lnTo>
                  <a:pt x="21129" y="3803"/>
                </a:lnTo>
                <a:lnTo>
                  <a:pt x="20887" y="2514"/>
                </a:lnTo>
                <a:lnTo>
                  <a:pt x="20608" y="1460"/>
                </a:lnTo>
                <a:lnTo>
                  <a:pt x="20296" y="669"/>
                </a:lnTo>
                <a:lnTo>
                  <a:pt x="19957" y="172"/>
                </a:lnTo>
                <a:lnTo>
                  <a:pt x="19597" y="0"/>
                </a:lnTo>
                <a:close/>
              </a:path>
            </a:pathLst>
          </a:custGeom>
          <a:solidFill>
            <a:srgbClr val="0A7CB8"/>
          </a:solidFill>
          <a:ln>
            <a:noFill/>
          </a:ln>
          <a:extLs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Lst>
        </p:spPr>
        <p:txBody>
          <a:bodyPr lIns="45720" rIns="45720"/>
          <a:lstStyle/>
          <a:p>
            <a:endParaRPr lang="en-GB"/>
          </a:p>
        </p:txBody>
      </p:sp>
      <p:sp>
        <p:nvSpPr>
          <p:cNvPr id="3080" name="AutoShape 10"/>
          <p:cNvSpPr>
            <a:spLocks/>
          </p:cNvSpPr>
          <p:nvPr/>
        </p:nvSpPr>
        <p:spPr bwMode="auto">
          <a:xfrm>
            <a:off x="1166813" y="4567238"/>
            <a:ext cx="2808287" cy="509587"/>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9681" y="0"/>
                </a:moveTo>
                <a:lnTo>
                  <a:pt x="1919" y="0"/>
                </a:lnTo>
                <a:lnTo>
                  <a:pt x="1574" y="172"/>
                </a:lnTo>
                <a:lnTo>
                  <a:pt x="1250" y="669"/>
                </a:lnTo>
                <a:lnTo>
                  <a:pt x="951" y="1460"/>
                </a:lnTo>
                <a:lnTo>
                  <a:pt x="683" y="2514"/>
                </a:lnTo>
                <a:lnTo>
                  <a:pt x="451" y="3803"/>
                </a:lnTo>
                <a:lnTo>
                  <a:pt x="262" y="5295"/>
                </a:lnTo>
                <a:lnTo>
                  <a:pt x="120" y="6961"/>
                </a:lnTo>
                <a:lnTo>
                  <a:pt x="31" y="8770"/>
                </a:lnTo>
                <a:lnTo>
                  <a:pt x="0" y="10692"/>
                </a:lnTo>
                <a:lnTo>
                  <a:pt x="0" y="10908"/>
                </a:lnTo>
                <a:lnTo>
                  <a:pt x="31" y="12830"/>
                </a:lnTo>
                <a:lnTo>
                  <a:pt x="120" y="14639"/>
                </a:lnTo>
                <a:lnTo>
                  <a:pt x="262" y="16304"/>
                </a:lnTo>
                <a:lnTo>
                  <a:pt x="451" y="17797"/>
                </a:lnTo>
                <a:lnTo>
                  <a:pt x="683" y="19085"/>
                </a:lnTo>
                <a:lnTo>
                  <a:pt x="951" y="20140"/>
                </a:lnTo>
                <a:lnTo>
                  <a:pt x="1250" y="20931"/>
                </a:lnTo>
                <a:lnTo>
                  <a:pt x="1574" y="21428"/>
                </a:lnTo>
                <a:lnTo>
                  <a:pt x="1919" y="21600"/>
                </a:lnTo>
                <a:lnTo>
                  <a:pt x="19681" y="21600"/>
                </a:lnTo>
                <a:lnTo>
                  <a:pt x="20026" y="21420"/>
                </a:lnTo>
                <a:lnTo>
                  <a:pt x="20350" y="20904"/>
                </a:lnTo>
                <a:lnTo>
                  <a:pt x="20649" y="20084"/>
                </a:lnTo>
                <a:lnTo>
                  <a:pt x="20917" y="18995"/>
                </a:lnTo>
                <a:lnTo>
                  <a:pt x="21149" y="17671"/>
                </a:lnTo>
                <a:lnTo>
                  <a:pt x="21338" y="16144"/>
                </a:lnTo>
                <a:lnTo>
                  <a:pt x="21480" y="14450"/>
                </a:lnTo>
                <a:lnTo>
                  <a:pt x="21569" y="12621"/>
                </a:lnTo>
                <a:lnTo>
                  <a:pt x="21600" y="10692"/>
                </a:lnTo>
                <a:lnTo>
                  <a:pt x="21569" y="8770"/>
                </a:lnTo>
                <a:lnTo>
                  <a:pt x="21480" y="6961"/>
                </a:lnTo>
                <a:lnTo>
                  <a:pt x="21338" y="5295"/>
                </a:lnTo>
                <a:lnTo>
                  <a:pt x="21149" y="3803"/>
                </a:lnTo>
                <a:lnTo>
                  <a:pt x="20917" y="2514"/>
                </a:lnTo>
                <a:lnTo>
                  <a:pt x="20649" y="1460"/>
                </a:lnTo>
                <a:lnTo>
                  <a:pt x="20350" y="669"/>
                </a:lnTo>
                <a:lnTo>
                  <a:pt x="20026" y="172"/>
                </a:lnTo>
                <a:lnTo>
                  <a:pt x="19681" y="0"/>
                </a:lnTo>
                <a:close/>
              </a:path>
            </a:pathLst>
          </a:custGeom>
          <a:solidFill>
            <a:srgbClr val="0A7CB8"/>
          </a:solidFill>
          <a:ln>
            <a:noFill/>
          </a:ln>
          <a:extLs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Lst>
        </p:spPr>
        <p:txBody>
          <a:bodyPr lIns="45720" rIns="45720"/>
          <a:lstStyle/>
          <a:p>
            <a:endParaRPr lang="en-GB"/>
          </a:p>
        </p:txBody>
      </p:sp>
      <p:sp>
        <p:nvSpPr>
          <p:cNvPr id="3081" name="AutoShape 11"/>
          <p:cNvSpPr>
            <a:spLocks/>
          </p:cNvSpPr>
          <p:nvPr/>
        </p:nvSpPr>
        <p:spPr bwMode="auto">
          <a:xfrm>
            <a:off x="1166813" y="5253038"/>
            <a:ext cx="2141537" cy="509587"/>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9083" y="0"/>
                </a:moveTo>
                <a:lnTo>
                  <a:pt x="2517" y="0"/>
                </a:lnTo>
                <a:lnTo>
                  <a:pt x="2065" y="172"/>
                </a:lnTo>
                <a:lnTo>
                  <a:pt x="1639" y="669"/>
                </a:lnTo>
                <a:lnTo>
                  <a:pt x="1247" y="1460"/>
                </a:lnTo>
                <a:lnTo>
                  <a:pt x="895" y="2514"/>
                </a:lnTo>
                <a:lnTo>
                  <a:pt x="592" y="3803"/>
                </a:lnTo>
                <a:lnTo>
                  <a:pt x="344" y="5295"/>
                </a:lnTo>
                <a:lnTo>
                  <a:pt x="157" y="6961"/>
                </a:lnTo>
                <a:lnTo>
                  <a:pt x="41" y="8770"/>
                </a:lnTo>
                <a:lnTo>
                  <a:pt x="0" y="10692"/>
                </a:lnTo>
                <a:lnTo>
                  <a:pt x="0" y="10908"/>
                </a:lnTo>
                <a:lnTo>
                  <a:pt x="41" y="12830"/>
                </a:lnTo>
                <a:lnTo>
                  <a:pt x="157" y="14639"/>
                </a:lnTo>
                <a:lnTo>
                  <a:pt x="344" y="16304"/>
                </a:lnTo>
                <a:lnTo>
                  <a:pt x="592" y="17797"/>
                </a:lnTo>
                <a:lnTo>
                  <a:pt x="895" y="19085"/>
                </a:lnTo>
                <a:lnTo>
                  <a:pt x="1247" y="20140"/>
                </a:lnTo>
                <a:lnTo>
                  <a:pt x="1639" y="20931"/>
                </a:lnTo>
                <a:lnTo>
                  <a:pt x="2065" y="21428"/>
                </a:lnTo>
                <a:lnTo>
                  <a:pt x="2517" y="21600"/>
                </a:lnTo>
                <a:lnTo>
                  <a:pt x="19083" y="21600"/>
                </a:lnTo>
                <a:lnTo>
                  <a:pt x="19535" y="21428"/>
                </a:lnTo>
                <a:lnTo>
                  <a:pt x="19961" y="20931"/>
                </a:lnTo>
                <a:lnTo>
                  <a:pt x="20353" y="20140"/>
                </a:lnTo>
                <a:lnTo>
                  <a:pt x="20705" y="19085"/>
                </a:lnTo>
                <a:lnTo>
                  <a:pt x="21008" y="17797"/>
                </a:lnTo>
                <a:lnTo>
                  <a:pt x="21256" y="16304"/>
                </a:lnTo>
                <a:lnTo>
                  <a:pt x="21443" y="14639"/>
                </a:lnTo>
                <a:lnTo>
                  <a:pt x="21559" y="12830"/>
                </a:lnTo>
                <a:lnTo>
                  <a:pt x="21600" y="10908"/>
                </a:lnTo>
                <a:lnTo>
                  <a:pt x="21600" y="10692"/>
                </a:lnTo>
                <a:lnTo>
                  <a:pt x="21559" y="8770"/>
                </a:lnTo>
                <a:lnTo>
                  <a:pt x="21443" y="6961"/>
                </a:lnTo>
                <a:lnTo>
                  <a:pt x="21256" y="5295"/>
                </a:lnTo>
                <a:lnTo>
                  <a:pt x="21008" y="3803"/>
                </a:lnTo>
                <a:lnTo>
                  <a:pt x="20705" y="2514"/>
                </a:lnTo>
                <a:lnTo>
                  <a:pt x="20353" y="1460"/>
                </a:lnTo>
                <a:lnTo>
                  <a:pt x="19961" y="669"/>
                </a:lnTo>
                <a:lnTo>
                  <a:pt x="19535" y="172"/>
                </a:lnTo>
                <a:lnTo>
                  <a:pt x="19083" y="0"/>
                </a:lnTo>
                <a:close/>
              </a:path>
            </a:pathLst>
          </a:custGeom>
          <a:solidFill>
            <a:srgbClr val="0A7CB8"/>
          </a:solidFill>
          <a:ln>
            <a:noFill/>
          </a:ln>
          <a:extLs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Lst>
        </p:spPr>
        <p:txBody>
          <a:bodyPr lIns="45720" rIns="45720"/>
          <a:lstStyle/>
          <a:p>
            <a:endParaRPr lang="en-GB"/>
          </a:p>
        </p:txBody>
      </p:sp>
      <p:sp>
        <p:nvSpPr>
          <p:cNvPr id="3082" name="AutoShape 12"/>
          <p:cNvSpPr>
            <a:spLocks/>
          </p:cNvSpPr>
          <p:nvPr/>
        </p:nvSpPr>
        <p:spPr bwMode="auto">
          <a:xfrm>
            <a:off x="1411288" y="5922963"/>
            <a:ext cx="1476375" cy="51117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7948" y="0"/>
                </a:moveTo>
                <a:lnTo>
                  <a:pt x="3652" y="0"/>
                </a:lnTo>
                <a:lnTo>
                  <a:pt x="2996" y="172"/>
                </a:lnTo>
                <a:lnTo>
                  <a:pt x="2378" y="669"/>
                </a:lnTo>
                <a:lnTo>
                  <a:pt x="1809" y="1460"/>
                </a:lnTo>
                <a:lnTo>
                  <a:pt x="1299" y="2514"/>
                </a:lnTo>
                <a:lnTo>
                  <a:pt x="859" y="3803"/>
                </a:lnTo>
                <a:lnTo>
                  <a:pt x="499" y="5295"/>
                </a:lnTo>
                <a:lnTo>
                  <a:pt x="228" y="6961"/>
                </a:lnTo>
                <a:lnTo>
                  <a:pt x="59" y="8770"/>
                </a:lnTo>
                <a:lnTo>
                  <a:pt x="0" y="10692"/>
                </a:lnTo>
                <a:lnTo>
                  <a:pt x="0" y="10908"/>
                </a:lnTo>
                <a:lnTo>
                  <a:pt x="59" y="12830"/>
                </a:lnTo>
                <a:lnTo>
                  <a:pt x="228" y="14639"/>
                </a:lnTo>
                <a:lnTo>
                  <a:pt x="499" y="16304"/>
                </a:lnTo>
                <a:lnTo>
                  <a:pt x="859" y="17797"/>
                </a:lnTo>
                <a:lnTo>
                  <a:pt x="1299" y="19085"/>
                </a:lnTo>
                <a:lnTo>
                  <a:pt x="1809" y="20140"/>
                </a:lnTo>
                <a:lnTo>
                  <a:pt x="2378" y="20931"/>
                </a:lnTo>
                <a:lnTo>
                  <a:pt x="2996" y="21428"/>
                </a:lnTo>
                <a:lnTo>
                  <a:pt x="3652" y="21600"/>
                </a:lnTo>
                <a:lnTo>
                  <a:pt x="17948" y="21600"/>
                </a:lnTo>
                <a:lnTo>
                  <a:pt x="18605" y="21428"/>
                </a:lnTo>
                <a:lnTo>
                  <a:pt x="19222" y="20931"/>
                </a:lnTo>
                <a:lnTo>
                  <a:pt x="19791" y="20140"/>
                </a:lnTo>
                <a:lnTo>
                  <a:pt x="20301" y="19085"/>
                </a:lnTo>
                <a:lnTo>
                  <a:pt x="20741" y="17797"/>
                </a:lnTo>
                <a:lnTo>
                  <a:pt x="21101" y="16304"/>
                </a:lnTo>
                <a:lnTo>
                  <a:pt x="21372" y="14639"/>
                </a:lnTo>
                <a:lnTo>
                  <a:pt x="21541" y="12830"/>
                </a:lnTo>
                <a:lnTo>
                  <a:pt x="21600" y="10908"/>
                </a:lnTo>
                <a:lnTo>
                  <a:pt x="21600" y="10692"/>
                </a:lnTo>
                <a:lnTo>
                  <a:pt x="21541" y="8770"/>
                </a:lnTo>
                <a:lnTo>
                  <a:pt x="21372" y="6961"/>
                </a:lnTo>
                <a:lnTo>
                  <a:pt x="21101" y="5295"/>
                </a:lnTo>
                <a:lnTo>
                  <a:pt x="20741" y="3803"/>
                </a:lnTo>
                <a:lnTo>
                  <a:pt x="20301" y="2514"/>
                </a:lnTo>
                <a:lnTo>
                  <a:pt x="19791" y="1460"/>
                </a:lnTo>
                <a:lnTo>
                  <a:pt x="19222" y="669"/>
                </a:lnTo>
                <a:lnTo>
                  <a:pt x="18605" y="172"/>
                </a:lnTo>
                <a:lnTo>
                  <a:pt x="17948" y="0"/>
                </a:lnTo>
                <a:close/>
              </a:path>
            </a:pathLst>
          </a:custGeom>
          <a:solidFill>
            <a:srgbClr val="0A7CB8"/>
          </a:solidFill>
          <a:ln>
            <a:noFill/>
          </a:ln>
          <a:extLs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Lst>
        </p:spPr>
        <p:txBody>
          <a:bodyPr lIns="45720" rIns="45720"/>
          <a:lstStyle/>
          <a:p>
            <a:endParaRPr lang="en-GB"/>
          </a:p>
        </p:txBody>
      </p:sp>
      <p:sp>
        <p:nvSpPr>
          <p:cNvPr id="3083" name="AutoShape 13"/>
          <p:cNvSpPr>
            <a:spLocks/>
          </p:cNvSpPr>
          <p:nvPr/>
        </p:nvSpPr>
        <p:spPr bwMode="auto">
          <a:xfrm>
            <a:off x="0" y="0"/>
            <a:ext cx="1004888" cy="496888"/>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7873" y="0"/>
                </a:moveTo>
                <a:lnTo>
                  <a:pt x="0" y="0"/>
                </a:lnTo>
                <a:lnTo>
                  <a:pt x="0" y="21600"/>
                </a:lnTo>
                <a:lnTo>
                  <a:pt x="16243" y="21600"/>
                </a:lnTo>
                <a:lnTo>
                  <a:pt x="17206" y="21423"/>
                </a:lnTo>
                <a:lnTo>
                  <a:pt x="18112" y="20914"/>
                </a:lnTo>
                <a:lnTo>
                  <a:pt x="18947" y="20103"/>
                </a:lnTo>
                <a:lnTo>
                  <a:pt x="19694" y="19021"/>
                </a:lnTo>
                <a:lnTo>
                  <a:pt x="20340" y="17700"/>
                </a:lnTo>
                <a:lnTo>
                  <a:pt x="20869" y="16169"/>
                </a:lnTo>
                <a:lnTo>
                  <a:pt x="21265" y="14461"/>
                </a:lnTo>
                <a:lnTo>
                  <a:pt x="21514" y="12606"/>
                </a:lnTo>
                <a:lnTo>
                  <a:pt x="21600" y="10635"/>
                </a:lnTo>
                <a:lnTo>
                  <a:pt x="21600" y="10413"/>
                </a:lnTo>
                <a:lnTo>
                  <a:pt x="21514" y="8442"/>
                </a:lnTo>
                <a:lnTo>
                  <a:pt x="21265" y="6587"/>
                </a:lnTo>
                <a:lnTo>
                  <a:pt x="20869" y="4879"/>
                </a:lnTo>
                <a:lnTo>
                  <a:pt x="20340" y="3349"/>
                </a:lnTo>
                <a:lnTo>
                  <a:pt x="19694" y="2027"/>
                </a:lnTo>
                <a:lnTo>
                  <a:pt x="18947" y="945"/>
                </a:lnTo>
                <a:lnTo>
                  <a:pt x="18112" y="134"/>
                </a:lnTo>
                <a:lnTo>
                  <a:pt x="17873" y="0"/>
                </a:lnTo>
                <a:close/>
              </a:path>
            </a:pathLst>
          </a:custGeom>
          <a:solidFill>
            <a:srgbClr val="0A7CB8"/>
          </a:solidFill>
          <a:ln>
            <a:noFill/>
          </a:ln>
          <a:extLs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Lst>
        </p:spPr>
        <p:txBody>
          <a:bodyPr lIns="45720" rIns="45720"/>
          <a:lstStyle/>
          <a:p>
            <a:endParaRPr lang="en-GB"/>
          </a:p>
        </p:txBody>
      </p:sp>
      <p:sp>
        <p:nvSpPr>
          <p:cNvPr id="3084" name="AutoShape 14"/>
          <p:cNvSpPr>
            <a:spLocks/>
          </p:cNvSpPr>
          <p:nvPr/>
        </p:nvSpPr>
        <p:spPr bwMode="auto">
          <a:xfrm>
            <a:off x="1519238" y="6546850"/>
            <a:ext cx="790575" cy="309563"/>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4782" y="0"/>
                </a:moveTo>
                <a:lnTo>
                  <a:pt x="6817" y="0"/>
                </a:lnTo>
                <a:lnTo>
                  <a:pt x="5592" y="283"/>
                </a:lnTo>
                <a:lnTo>
                  <a:pt x="4439" y="1100"/>
                </a:lnTo>
                <a:lnTo>
                  <a:pt x="3377" y="2401"/>
                </a:lnTo>
                <a:lnTo>
                  <a:pt x="2425" y="4137"/>
                </a:lnTo>
                <a:lnTo>
                  <a:pt x="1603" y="6257"/>
                </a:lnTo>
                <a:lnTo>
                  <a:pt x="931" y="8712"/>
                </a:lnTo>
                <a:lnTo>
                  <a:pt x="426" y="11452"/>
                </a:lnTo>
                <a:lnTo>
                  <a:pt x="110" y="14428"/>
                </a:lnTo>
                <a:lnTo>
                  <a:pt x="0" y="17590"/>
                </a:lnTo>
                <a:lnTo>
                  <a:pt x="0" y="17946"/>
                </a:lnTo>
                <a:lnTo>
                  <a:pt x="110" y="21108"/>
                </a:lnTo>
                <a:lnTo>
                  <a:pt x="162" y="21600"/>
                </a:lnTo>
                <a:lnTo>
                  <a:pt x="21438" y="21600"/>
                </a:lnTo>
                <a:lnTo>
                  <a:pt x="21490" y="21108"/>
                </a:lnTo>
                <a:lnTo>
                  <a:pt x="21600" y="17946"/>
                </a:lnTo>
                <a:lnTo>
                  <a:pt x="21600" y="17590"/>
                </a:lnTo>
                <a:lnTo>
                  <a:pt x="21490" y="14428"/>
                </a:lnTo>
                <a:lnTo>
                  <a:pt x="21173" y="11452"/>
                </a:lnTo>
                <a:lnTo>
                  <a:pt x="20669" y="8712"/>
                </a:lnTo>
                <a:lnTo>
                  <a:pt x="19997" y="6257"/>
                </a:lnTo>
                <a:lnTo>
                  <a:pt x="19175" y="4137"/>
                </a:lnTo>
                <a:lnTo>
                  <a:pt x="18223" y="2401"/>
                </a:lnTo>
                <a:lnTo>
                  <a:pt x="17161" y="1100"/>
                </a:lnTo>
                <a:lnTo>
                  <a:pt x="16008" y="283"/>
                </a:lnTo>
                <a:lnTo>
                  <a:pt x="14782" y="0"/>
                </a:lnTo>
                <a:close/>
              </a:path>
            </a:pathLst>
          </a:custGeom>
          <a:solidFill>
            <a:srgbClr val="0A7CB8"/>
          </a:solidFill>
          <a:ln>
            <a:noFill/>
          </a:ln>
          <a:extLs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Lst>
        </p:spPr>
        <p:txBody>
          <a:bodyPr lIns="45720" rIns="45720"/>
          <a:lstStyle/>
          <a:p>
            <a:endParaRPr lang="en-GB"/>
          </a:p>
        </p:txBody>
      </p:sp>
      <p:sp>
        <p:nvSpPr>
          <p:cNvPr id="3085" name="AutoShape 15"/>
          <p:cNvSpPr>
            <a:spLocks/>
          </p:cNvSpPr>
          <p:nvPr/>
        </p:nvSpPr>
        <p:spPr bwMode="auto">
          <a:xfrm>
            <a:off x="0" y="573088"/>
            <a:ext cx="1536700" cy="509587"/>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8093" y="0"/>
                </a:moveTo>
                <a:lnTo>
                  <a:pt x="0" y="0"/>
                </a:lnTo>
                <a:lnTo>
                  <a:pt x="0" y="21600"/>
                </a:lnTo>
                <a:lnTo>
                  <a:pt x="18093" y="21600"/>
                </a:lnTo>
                <a:lnTo>
                  <a:pt x="18724" y="21428"/>
                </a:lnTo>
                <a:lnTo>
                  <a:pt x="19317" y="20931"/>
                </a:lnTo>
                <a:lnTo>
                  <a:pt x="19863" y="20140"/>
                </a:lnTo>
                <a:lnTo>
                  <a:pt x="20353" y="19085"/>
                </a:lnTo>
                <a:lnTo>
                  <a:pt x="20775" y="17797"/>
                </a:lnTo>
                <a:lnTo>
                  <a:pt x="21121" y="16304"/>
                </a:lnTo>
                <a:lnTo>
                  <a:pt x="21381" y="14639"/>
                </a:lnTo>
                <a:lnTo>
                  <a:pt x="21544" y="12830"/>
                </a:lnTo>
                <a:lnTo>
                  <a:pt x="21600" y="10908"/>
                </a:lnTo>
                <a:lnTo>
                  <a:pt x="21600" y="10692"/>
                </a:lnTo>
                <a:lnTo>
                  <a:pt x="21544" y="8770"/>
                </a:lnTo>
                <a:lnTo>
                  <a:pt x="21381" y="6961"/>
                </a:lnTo>
                <a:lnTo>
                  <a:pt x="21121" y="5295"/>
                </a:lnTo>
                <a:lnTo>
                  <a:pt x="20775" y="3803"/>
                </a:lnTo>
                <a:lnTo>
                  <a:pt x="20353" y="2514"/>
                </a:lnTo>
                <a:lnTo>
                  <a:pt x="19863" y="1460"/>
                </a:lnTo>
                <a:lnTo>
                  <a:pt x="19317" y="669"/>
                </a:lnTo>
                <a:lnTo>
                  <a:pt x="18724" y="172"/>
                </a:lnTo>
                <a:lnTo>
                  <a:pt x="18093" y="0"/>
                </a:lnTo>
                <a:close/>
              </a:path>
            </a:pathLst>
          </a:custGeom>
          <a:solidFill>
            <a:srgbClr val="0A7CB8"/>
          </a:solidFill>
          <a:ln>
            <a:noFill/>
          </a:ln>
          <a:extLs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Lst>
        </p:spPr>
        <p:txBody>
          <a:bodyPr lIns="45720" rIns="45720"/>
          <a:lstStyle/>
          <a:p>
            <a:endParaRPr lang="en-GB"/>
          </a:p>
        </p:txBody>
      </p:sp>
      <p:sp>
        <p:nvSpPr>
          <p:cNvPr id="3086" name="AutoShape 16"/>
          <p:cNvSpPr>
            <a:spLocks/>
          </p:cNvSpPr>
          <p:nvPr/>
        </p:nvSpPr>
        <p:spPr bwMode="auto">
          <a:xfrm>
            <a:off x="0" y="1238250"/>
            <a:ext cx="3067050" cy="509588"/>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9842" y="0"/>
                </a:moveTo>
                <a:lnTo>
                  <a:pt x="0" y="0"/>
                </a:lnTo>
                <a:lnTo>
                  <a:pt x="0" y="21600"/>
                </a:lnTo>
                <a:lnTo>
                  <a:pt x="19842" y="21600"/>
                </a:lnTo>
                <a:lnTo>
                  <a:pt x="20158" y="21428"/>
                </a:lnTo>
                <a:lnTo>
                  <a:pt x="20456" y="20931"/>
                </a:lnTo>
                <a:lnTo>
                  <a:pt x="20729" y="20140"/>
                </a:lnTo>
                <a:lnTo>
                  <a:pt x="20975" y="19085"/>
                </a:lnTo>
                <a:lnTo>
                  <a:pt x="21187" y="17797"/>
                </a:lnTo>
                <a:lnTo>
                  <a:pt x="21360" y="16304"/>
                </a:lnTo>
                <a:lnTo>
                  <a:pt x="21490" y="14639"/>
                </a:lnTo>
                <a:lnTo>
                  <a:pt x="21572" y="12830"/>
                </a:lnTo>
                <a:lnTo>
                  <a:pt x="21600" y="10908"/>
                </a:lnTo>
                <a:lnTo>
                  <a:pt x="21600" y="10692"/>
                </a:lnTo>
                <a:lnTo>
                  <a:pt x="21572" y="8770"/>
                </a:lnTo>
                <a:lnTo>
                  <a:pt x="21490" y="6961"/>
                </a:lnTo>
                <a:lnTo>
                  <a:pt x="21360" y="5295"/>
                </a:lnTo>
                <a:lnTo>
                  <a:pt x="21187" y="3803"/>
                </a:lnTo>
                <a:lnTo>
                  <a:pt x="20975" y="2514"/>
                </a:lnTo>
                <a:lnTo>
                  <a:pt x="20729" y="1460"/>
                </a:lnTo>
                <a:lnTo>
                  <a:pt x="20456" y="669"/>
                </a:lnTo>
                <a:lnTo>
                  <a:pt x="20158" y="172"/>
                </a:lnTo>
                <a:lnTo>
                  <a:pt x="19842" y="0"/>
                </a:lnTo>
                <a:close/>
              </a:path>
            </a:pathLst>
          </a:custGeom>
          <a:solidFill>
            <a:srgbClr val="0A7CB8"/>
          </a:solidFill>
          <a:ln>
            <a:noFill/>
          </a:ln>
          <a:extLs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Lst>
        </p:spPr>
        <p:txBody>
          <a:bodyPr lIns="45720" rIns="45720"/>
          <a:lstStyle/>
          <a:p>
            <a:endParaRPr lang="en-GB"/>
          </a:p>
        </p:txBody>
      </p:sp>
      <p:sp>
        <p:nvSpPr>
          <p:cNvPr id="3087" name="AutoShape 17"/>
          <p:cNvSpPr>
            <a:spLocks/>
          </p:cNvSpPr>
          <p:nvPr/>
        </p:nvSpPr>
        <p:spPr bwMode="auto">
          <a:xfrm>
            <a:off x="0" y="1916113"/>
            <a:ext cx="3432175" cy="509587"/>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030" y="0"/>
                </a:moveTo>
                <a:lnTo>
                  <a:pt x="0" y="0"/>
                </a:lnTo>
                <a:lnTo>
                  <a:pt x="0" y="21600"/>
                </a:lnTo>
                <a:lnTo>
                  <a:pt x="20030" y="21600"/>
                </a:lnTo>
                <a:lnTo>
                  <a:pt x="20312" y="21428"/>
                </a:lnTo>
                <a:lnTo>
                  <a:pt x="20578" y="20931"/>
                </a:lnTo>
                <a:lnTo>
                  <a:pt x="20822" y="20140"/>
                </a:lnTo>
                <a:lnTo>
                  <a:pt x="21041" y="19085"/>
                </a:lnTo>
                <a:lnTo>
                  <a:pt x="21231" y="17797"/>
                </a:lnTo>
                <a:lnTo>
                  <a:pt x="21386" y="16304"/>
                </a:lnTo>
                <a:lnTo>
                  <a:pt x="21502" y="14639"/>
                </a:lnTo>
                <a:lnTo>
                  <a:pt x="21575" y="12830"/>
                </a:lnTo>
                <a:lnTo>
                  <a:pt x="21600" y="10908"/>
                </a:lnTo>
                <a:lnTo>
                  <a:pt x="21600" y="10692"/>
                </a:lnTo>
                <a:lnTo>
                  <a:pt x="21575" y="8770"/>
                </a:lnTo>
                <a:lnTo>
                  <a:pt x="21502" y="6961"/>
                </a:lnTo>
                <a:lnTo>
                  <a:pt x="21386" y="5295"/>
                </a:lnTo>
                <a:lnTo>
                  <a:pt x="21231" y="3803"/>
                </a:lnTo>
                <a:lnTo>
                  <a:pt x="21041" y="2514"/>
                </a:lnTo>
                <a:lnTo>
                  <a:pt x="20822" y="1460"/>
                </a:lnTo>
                <a:lnTo>
                  <a:pt x="20578" y="669"/>
                </a:lnTo>
                <a:lnTo>
                  <a:pt x="20312" y="172"/>
                </a:lnTo>
                <a:lnTo>
                  <a:pt x="20030" y="0"/>
                </a:lnTo>
                <a:close/>
              </a:path>
            </a:pathLst>
          </a:custGeom>
          <a:solidFill>
            <a:srgbClr val="0A7CB8"/>
          </a:solidFill>
          <a:ln>
            <a:noFill/>
          </a:ln>
          <a:extLs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Lst>
        </p:spPr>
        <p:txBody>
          <a:bodyPr lIns="45720" rIns="45720"/>
          <a:lstStyle/>
          <a:p>
            <a:endParaRPr lang="en-GB"/>
          </a:p>
        </p:txBody>
      </p:sp>
      <p:sp>
        <p:nvSpPr>
          <p:cNvPr id="3088" name="AutoShape 18"/>
          <p:cNvSpPr>
            <a:spLocks/>
          </p:cNvSpPr>
          <p:nvPr/>
        </p:nvSpPr>
        <p:spPr bwMode="auto">
          <a:xfrm>
            <a:off x="0" y="2600325"/>
            <a:ext cx="4619625" cy="51117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598" y="0"/>
                </a:moveTo>
                <a:lnTo>
                  <a:pt x="0" y="0"/>
                </a:lnTo>
                <a:lnTo>
                  <a:pt x="0" y="21600"/>
                </a:lnTo>
                <a:lnTo>
                  <a:pt x="20433" y="21600"/>
                </a:lnTo>
                <a:lnTo>
                  <a:pt x="20643" y="21428"/>
                </a:lnTo>
                <a:lnTo>
                  <a:pt x="20840" y="20931"/>
                </a:lnTo>
                <a:lnTo>
                  <a:pt x="21022" y="20140"/>
                </a:lnTo>
                <a:lnTo>
                  <a:pt x="21185" y="19085"/>
                </a:lnTo>
                <a:lnTo>
                  <a:pt x="21326" y="17797"/>
                </a:lnTo>
                <a:lnTo>
                  <a:pt x="21441" y="16304"/>
                </a:lnTo>
                <a:lnTo>
                  <a:pt x="21527" y="14639"/>
                </a:lnTo>
                <a:lnTo>
                  <a:pt x="21581" y="12830"/>
                </a:lnTo>
                <a:lnTo>
                  <a:pt x="21600" y="10908"/>
                </a:lnTo>
                <a:lnTo>
                  <a:pt x="21600" y="9184"/>
                </a:lnTo>
                <a:lnTo>
                  <a:pt x="21574" y="7078"/>
                </a:lnTo>
                <a:lnTo>
                  <a:pt x="21498" y="5145"/>
                </a:lnTo>
                <a:lnTo>
                  <a:pt x="21380" y="3440"/>
                </a:lnTo>
                <a:lnTo>
                  <a:pt x="21225" y="2018"/>
                </a:lnTo>
                <a:lnTo>
                  <a:pt x="21039" y="933"/>
                </a:lnTo>
                <a:lnTo>
                  <a:pt x="20828" y="243"/>
                </a:lnTo>
                <a:lnTo>
                  <a:pt x="20598" y="0"/>
                </a:lnTo>
                <a:close/>
              </a:path>
            </a:pathLst>
          </a:custGeom>
          <a:solidFill>
            <a:srgbClr val="0A7CB8"/>
          </a:solidFill>
          <a:ln>
            <a:noFill/>
          </a:ln>
          <a:extLs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Lst>
        </p:spPr>
        <p:txBody>
          <a:bodyPr lIns="45720" rIns="45720"/>
          <a:lstStyle/>
          <a:p>
            <a:endParaRPr lang="en-GB"/>
          </a:p>
        </p:txBody>
      </p:sp>
      <p:sp>
        <p:nvSpPr>
          <p:cNvPr id="3089" name="Rectangle 19"/>
          <p:cNvSpPr>
            <a:spLocks/>
          </p:cNvSpPr>
          <p:nvPr/>
        </p:nvSpPr>
        <p:spPr bwMode="auto">
          <a:xfrm>
            <a:off x="3133726" y="5614083"/>
            <a:ext cx="561181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square" lIns="45720" rIns="45720">
            <a:spAutoFit/>
          </a:bodyPr>
          <a:lstStyle>
            <a:lvl1pPr indent="38735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algn="r"/>
            <a:r>
              <a:rPr lang="en-GB" sz="2400" b="1" dirty="0">
                <a:solidFill>
                  <a:schemeClr val="bg1"/>
                </a:solidFill>
              </a:rPr>
              <a:t>KNOWLEDGE SHARING ON TRADE AND INVESTMENT “GOOD PRACTICES”</a:t>
            </a:r>
            <a:endParaRPr lang="en-GB" sz="2400" dirty="0">
              <a:solidFill>
                <a:schemeClr val="bg1"/>
              </a:solidFill>
            </a:endParaRPr>
          </a:p>
        </p:txBody>
      </p:sp>
      <p:sp>
        <p:nvSpPr>
          <p:cNvPr id="3090" name="Marcador de Posição do Número do Diapositivo 20"/>
          <p:cNvSpPr>
            <a:spLocks noGrp="1"/>
          </p:cNvSpPr>
          <p:nvPr>
            <p:ph type="sldNum" sz="quarter" idx="10"/>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a:lstStyle>
            <a:lvl1pPr>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fld id="{0394CCE7-7C29-422F-A29B-07B622533016}" type="slidenum">
              <a:rPr lang="en-US" altLang="en-US">
                <a:solidFill>
                  <a:srgbClr val="888888"/>
                </a:solidFill>
                <a:latin typeface="Helvetica" panose="020B0604020202020204" pitchFamily="34" charset="0"/>
                <a:cs typeface="Helvetica" panose="020B0604020202020204" pitchFamily="34" charset="0"/>
                <a:sym typeface="Helvetica" panose="020B0604020202020204" pitchFamily="34" charset="0"/>
              </a:rPr>
              <a:pPr/>
              <a:t>1</a:t>
            </a:fld>
            <a:endParaRPr lang="en-US" altLang="en-US">
              <a:solidFill>
                <a:srgbClr val="888888"/>
              </a:solidFill>
              <a:latin typeface="Helvetica" panose="020B0604020202020204" pitchFamily="34" charset="0"/>
              <a:cs typeface="Helvetica" panose="020B0604020202020204" pitchFamily="34" charset="0"/>
              <a:sym typeface="Helvetica" panose="020B0604020202020204" pitchFamily="34" charset="0"/>
            </a:endParaRPr>
          </a:p>
        </p:txBody>
      </p:sp>
      <p:pic>
        <p:nvPicPr>
          <p:cNvPr id="2" name="Picture 1"/>
          <p:cNvPicPr>
            <a:picLocks noChangeAspect="1"/>
          </p:cNvPicPr>
          <p:nvPr/>
        </p:nvPicPr>
        <p:blipFill>
          <a:blip r:embed="rId2"/>
          <a:stretch>
            <a:fillRect/>
          </a:stretch>
        </p:blipFill>
        <p:spPr>
          <a:xfrm>
            <a:off x="5040313" y="2843"/>
            <a:ext cx="4143375" cy="704850"/>
          </a:xfrm>
          <a:prstGeom prst="rect">
            <a:avLst/>
          </a:prstGeom>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p:cNvSpPr>
          <p:nvPr/>
        </p:nvSpPr>
        <p:spPr bwMode="auto">
          <a:xfrm>
            <a:off x="471488" y="6221413"/>
            <a:ext cx="5324475"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en-US" altLang="en-US" sz="1600" dirty="0">
                <a:solidFill>
                  <a:srgbClr val="FFFFFF"/>
                </a:solidFill>
                <a:latin typeface="Lato" pitchFamily="34" charset="0"/>
                <a:cs typeface="Lato" pitchFamily="34" charset="0"/>
                <a:sym typeface="Lato" pitchFamily="34" charset="0"/>
              </a:rPr>
              <a:t>ATPC 2018 Financial Report | Receivables </a:t>
            </a:r>
          </a:p>
          <a:p>
            <a:pPr eaLnBrk="1"/>
            <a:endParaRPr lang="en-US" altLang="en-US" sz="1600" dirty="0">
              <a:solidFill>
                <a:srgbClr val="FFFFFF"/>
              </a:solidFill>
              <a:latin typeface="Lato" pitchFamily="34" charset="0"/>
              <a:cs typeface="Lato" pitchFamily="34" charset="0"/>
              <a:sym typeface="Lato" pitchFamily="34" charset="0"/>
            </a:endParaRPr>
          </a:p>
        </p:txBody>
      </p:sp>
      <p:sp>
        <p:nvSpPr>
          <p:cNvPr id="4100" name="AutoShape 4"/>
          <p:cNvSpPr>
            <a:spLocks/>
          </p:cNvSpPr>
          <p:nvPr/>
        </p:nvSpPr>
        <p:spPr bwMode="auto">
          <a:xfrm>
            <a:off x="0" y="0"/>
            <a:ext cx="9131300" cy="68453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21600"/>
                </a:moveTo>
                <a:lnTo>
                  <a:pt x="0" y="0"/>
                </a:lnTo>
                <a:lnTo>
                  <a:pt x="21600" y="0"/>
                </a:lnTo>
              </a:path>
            </a:pathLst>
          </a:custGeom>
          <a:noFill/>
          <a:ln w="3175" cap="flat" cmpd="sng">
            <a:solidFill>
              <a:srgbClr val="7B7B7B"/>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45720" rIns="45720"/>
          <a:lstStyle/>
          <a:p>
            <a:endParaRPr lang="en-GB"/>
          </a:p>
        </p:txBody>
      </p:sp>
      <p:sp>
        <p:nvSpPr>
          <p:cNvPr id="4101" name="AutoShape 5"/>
          <p:cNvSpPr>
            <a:spLocks/>
          </p:cNvSpPr>
          <p:nvPr/>
        </p:nvSpPr>
        <p:spPr bwMode="auto">
          <a:xfrm>
            <a:off x="0" y="0"/>
            <a:ext cx="9131300" cy="68453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21600"/>
                </a:moveTo>
                <a:lnTo>
                  <a:pt x="0" y="0"/>
                </a:lnTo>
                <a:lnTo>
                  <a:pt x="21600" y="0"/>
                </a:lnTo>
              </a:path>
            </a:pathLst>
          </a:custGeom>
          <a:noFill/>
          <a:ln w="3175" cap="flat" cmpd="sng">
            <a:solidFill>
              <a:srgbClr val="7B7B7B"/>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45720" rIns="45720"/>
          <a:lstStyle/>
          <a:p>
            <a:endParaRPr lang="en-GB"/>
          </a:p>
        </p:txBody>
      </p:sp>
      <p:sp>
        <p:nvSpPr>
          <p:cNvPr id="4104" name="Rectangle 10"/>
          <p:cNvSpPr>
            <a:spLocks/>
          </p:cNvSpPr>
          <p:nvPr/>
        </p:nvSpPr>
        <p:spPr bwMode="auto">
          <a:xfrm>
            <a:off x="6313488" y="6256338"/>
            <a:ext cx="110013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en-US" altLang="en-US" sz="1200" b="1">
                <a:solidFill>
                  <a:srgbClr val="FFFFFF"/>
                </a:solidFill>
                <a:latin typeface="Lato" pitchFamily="34" charset="0"/>
                <a:cs typeface="Lato" pitchFamily="34" charset="0"/>
                <a:sym typeface="Lato" pitchFamily="34" charset="0"/>
              </a:rPr>
              <a:t>UNECA.ORG</a:t>
            </a:r>
          </a:p>
        </p:txBody>
      </p:sp>
      <p:sp>
        <p:nvSpPr>
          <p:cNvPr id="4105" name="Rectangle 12"/>
          <p:cNvSpPr>
            <a:spLocks/>
          </p:cNvSpPr>
          <p:nvPr/>
        </p:nvSpPr>
        <p:spPr bwMode="auto">
          <a:xfrm>
            <a:off x="4659313" y="414338"/>
            <a:ext cx="56038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fld id="{60B35836-12AE-4245-8B93-3E99E4B62338}" type="slidenum">
              <a:rPr lang="en-US" altLang="en-US" sz="1600" b="1">
                <a:solidFill>
                  <a:srgbClr val="0070C0"/>
                </a:solidFill>
                <a:latin typeface="Lucida Sans" panose="020B0602030504020204" pitchFamily="34" charset="0"/>
                <a:sym typeface="Lucida Sans" panose="020B0602030504020204" pitchFamily="34" charset="0"/>
              </a:rPr>
              <a:pPr eaLnBrk="1"/>
              <a:t>2</a:t>
            </a:fld>
            <a:endParaRPr lang="en-US" altLang="en-US" sz="1600" b="1">
              <a:solidFill>
                <a:srgbClr val="0070C0"/>
              </a:solidFill>
              <a:latin typeface="Lucida Sans" panose="020B0602030504020204" pitchFamily="34" charset="0"/>
              <a:sym typeface="Lucida Sans" panose="020B0602030504020204" pitchFamily="34" charset="0"/>
            </a:endParaRPr>
          </a:p>
        </p:txBody>
      </p:sp>
      <p:sp>
        <p:nvSpPr>
          <p:cNvPr id="4106" name="Line 13"/>
          <p:cNvSpPr>
            <a:spLocks noChangeShapeType="1"/>
          </p:cNvSpPr>
          <p:nvPr/>
        </p:nvSpPr>
        <p:spPr bwMode="auto">
          <a:xfrm>
            <a:off x="0" y="6851650"/>
            <a:ext cx="9144000" cy="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en-GB"/>
          </a:p>
        </p:txBody>
      </p:sp>
      <p:sp>
        <p:nvSpPr>
          <p:cNvPr id="4108" name="AutoShape 2"/>
          <p:cNvSpPr>
            <a:spLocks/>
          </p:cNvSpPr>
          <p:nvPr/>
        </p:nvSpPr>
        <p:spPr bwMode="auto">
          <a:xfrm>
            <a:off x="0" y="350543"/>
            <a:ext cx="4471988" cy="354012"/>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929" y="0"/>
                </a:moveTo>
                <a:lnTo>
                  <a:pt x="0" y="0"/>
                </a:lnTo>
                <a:lnTo>
                  <a:pt x="0" y="21600"/>
                </a:lnTo>
                <a:lnTo>
                  <a:pt x="20929" y="21600"/>
                </a:lnTo>
                <a:lnTo>
                  <a:pt x="21107" y="21274"/>
                </a:lnTo>
                <a:lnTo>
                  <a:pt x="21268" y="20353"/>
                </a:lnTo>
                <a:lnTo>
                  <a:pt x="21404" y="18924"/>
                </a:lnTo>
                <a:lnTo>
                  <a:pt x="21508" y="17076"/>
                </a:lnTo>
                <a:lnTo>
                  <a:pt x="21576" y="14893"/>
                </a:lnTo>
                <a:lnTo>
                  <a:pt x="21600" y="12465"/>
                </a:lnTo>
                <a:lnTo>
                  <a:pt x="21600" y="9135"/>
                </a:lnTo>
                <a:lnTo>
                  <a:pt x="21576" y="6707"/>
                </a:lnTo>
                <a:lnTo>
                  <a:pt x="21508" y="4524"/>
                </a:lnTo>
                <a:lnTo>
                  <a:pt x="21404" y="2676"/>
                </a:lnTo>
                <a:lnTo>
                  <a:pt x="21268" y="1247"/>
                </a:lnTo>
                <a:lnTo>
                  <a:pt x="21107" y="326"/>
                </a:lnTo>
                <a:lnTo>
                  <a:pt x="20929" y="0"/>
                </a:lnTo>
                <a:close/>
              </a:path>
            </a:pathLst>
          </a:custGeom>
          <a:solidFill>
            <a:srgbClr val="0A7CB8"/>
          </a:solidFill>
          <a:ln>
            <a:noFill/>
          </a:ln>
          <a:extLs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Lst>
        </p:spPr>
        <p:txBody>
          <a:bodyPr lIns="45720" rIns="45720"/>
          <a:lstStyle/>
          <a:p>
            <a:endParaRPr lang="en-GB"/>
          </a:p>
        </p:txBody>
      </p:sp>
      <p:sp>
        <p:nvSpPr>
          <p:cNvPr id="4109" name="Rectangle 3"/>
          <p:cNvSpPr>
            <a:spLocks/>
          </p:cNvSpPr>
          <p:nvPr/>
        </p:nvSpPr>
        <p:spPr bwMode="auto">
          <a:xfrm>
            <a:off x="531813" y="454025"/>
            <a:ext cx="241776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en-US" altLang="en-US" sz="1600" dirty="0">
                <a:solidFill>
                  <a:srgbClr val="FFFFFF"/>
                </a:solidFill>
                <a:latin typeface="Lato" pitchFamily="34" charset="0"/>
                <a:cs typeface="Lato" pitchFamily="34" charset="0"/>
                <a:sym typeface="Lato" pitchFamily="34" charset="0"/>
              </a:rPr>
              <a:t>Project Summary </a:t>
            </a:r>
          </a:p>
        </p:txBody>
      </p:sp>
      <p:graphicFrame>
        <p:nvGraphicFramePr>
          <p:cNvPr id="2" name="Table 1"/>
          <p:cNvGraphicFramePr>
            <a:graphicFrameLocks noGrp="1"/>
          </p:cNvGraphicFramePr>
          <p:nvPr>
            <p:extLst>
              <p:ext uri="{D42A27DB-BD31-4B8C-83A1-F6EECF244321}">
                <p14:modId xmlns:p14="http://schemas.microsoft.com/office/powerpoint/2010/main" val="2630774519"/>
              </p:ext>
            </p:extLst>
          </p:nvPr>
        </p:nvGraphicFramePr>
        <p:xfrm>
          <a:off x="0" y="803570"/>
          <a:ext cx="9131300" cy="6100827"/>
        </p:xfrm>
        <a:graphic>
          <a:graphicData uri="http://schemas.openxmlformats.org/drawingml/2006/table">
            <a:tbl>
              <a:tblPr firstRow="1" firstCol="1" lastRow="1" lastCol="1" bandRow="1" bandCol="1">
                <a:tableStyleId>{5C22544A-7EE6-4342-B048-85BDC9FD1C3A}</a:tableStyleId>
              </a:tblPr>
              <a:tblGrid>
                <a:gridCol w="2897745">
                  <a:extLst>
                    <a:ext uri="{9D8B030D-6E8A-4147-A177-3AD203B41FA5}">
                      <a16:colId xmlns:a16="http://schemas.microsoft.com/office/drawing/2014/main" val="1699215097"/>
                    </a:ext>
                  </a:extLst>
                </a:gridCol>
                <a:gridCol w="6233555">
                  <a:extLst>
                    <a:ext uri="{9D8B030D-6E8A-4147-A177-3AD203B41FA5}">
                      <a16:colId xmlns:a16="http://schemas.microsoft.com/office/drawing/2014/main" val="2841922498"/>
                    </a:ext>
                  </a:extLst>
                </a:gridCol>
              </a:tblGrid>
              <a:tr h="475415">
                <a:tc>
                  <a:txBody>
                    <a:bodyPr/>
                    <a:lstStyle/>
                    <a:p>
                      <a:pPr algn="just">
                        <a:spcAft>
                          <a:spcPts val="600"/>
                        </a:spcAft>
                      </a:pPr>
                      <a:r>
                        <a:rPr lang="en-GB" sz="1400" dirty="0">
                          <a:solidFill>
                            <a:schemeClr val="tx1"/>
                          </a:solidFill>
                          <a:effectLst/>
                        </a:rPr>
                        <a:t>Title of the action:</a:t>
                      </a:r>
                      <a:endParaRPr lang="en-GB" sz="20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marL="0" algn="just" defTabSz="914400" rtl="0" eaLnBrk="1" latinLnBrk="0" hangingPunct="1">
                        <a:spcAft>
                          <a:spcPts val="600"/>
                        </a:spcAft>
                      </a:pPr>
                      <a:r>
                        <a:rPr lang="en-GB" sz="1400" b="1" kern="1200" dirty="0">
                          <a:solidFill>
                            <a:schemeClr val="tx1"/>
                          </a:solidFill>
                          <a:effectLst/>
                          <a:latin typeface="+mn-lt"/>
                          <a:ea typeface="+mn-ea"/>
                          <a:cs typeface="+mn-cs"/>
                        </a:rPr>
                        <a:t>Capacity building for inclusive and equitable African Trade Arrangements </a:t>
                      </a:r>
                    </a:p>
                  </a:txBody>
                  <a:tcPr marL="68580" marR="68580" marT="0" marB="0">
                    <a:solidFill>
                      <a:schemeClr val="accent1">
                        <a:lumMod val="20000"/>
                        <a:lumOff val="80000"/>
                      </a:schemeClr>
                    </a:solidFill>
                  </a:tcPr>
                </a:tc>
                <a:extLst>
                  <a:ext uri="{0D108BD9-81ED-4DB2-BD59-A6C34878D82A}">
                    <a16:rowId xmlns:a16="http://schemas.microsoft.com/office/drawing/2014/main" val="2549052477"/>
                  </a:ext>
                </a:extLst>
              </a:tr>
              <a:tr h="237708">
                <a:tc>
                  <a:txBody>
                    <a:bodyPr/>
                    <a:lstStyle/>
                    <a:p>
                      <a:pPr>
                        <a:spcAft>
                          <a:spcPts val="600"/>
                        </a:spcAft>
                      </a:pPr>
                      <a:r>
                        <a:rPr lang="en-GB" sz="1400">
                          <a:solidFill>
                            <a:schemeClr val="tx1"/>
                          </a:solidFill>
                          <a:effectLst/>
                        </a:rPr>
                        <a:t>Location(s) of the action:</a:t>
                      </a:r>
                      <a:endParaRPr lang="en-GB" sz="20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algn="just">
                        <a:spcAft>
                          <a:spcPts val="600"/>
                        </a:spcAft>
                      </a:pPr>
                      <a:r>
                        <a:rPr lang="en-GB" sz="1400" dirty="0">
                          <a:solidFill>
                            <a:schemeClr val="tx1"/>
                          </a:solidFill>
                          <a:effectLst/>
                        </a:rPr>
                        <a:t>ECA Member Countries, CP countries</a:t>
                      </a:r>
                      <a:endParaRPr lang="en-GB" sz="20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2345515682"/>
                  </a:ext>
                </a:extLst>
              </a:tr>
              <a:tr h="237708">
                <a:tc>
                  <a:txBody>
                    <a:bodyPr/>
                    <a:lstStyle/>
                    <a:p>
                      <a:pPr>
                        <a:spcAft>
                          <a:spcPts val="600"/>
                        </a:spcAft>
                      </a:pPr>
                      <a:r>
                        <a:rPr lang="en-GB" sz="1400">
                          <a:solidFill>
                            <a:schemeClr val="tx1"/>
                          </a:solidFill>
                          <a:effectLst/>
                        </a:rPr>
                        <a:t>Total duration of the action:</a:t>
                      </a:r>
                      <a:endParaRPr lang="en-GB" sz="20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algn="just">
                        <a:spcAft>
                          <a:spcPts val="600"/>
                        </a:spcAft>
                      </a:pPr>
                      <a:r>
                        <a:rPr lang="en-GB" sz="1400" dirty="0">
                          <a:solidFill>
                            <a:schemeClr val="tx1"/>
                          </a:solidFill>
                          <a:effectLst/>
                        </a:rPr>
                        <a:t>24 months</a:t>
                      </a:r>
                      <a:endParaRPr lang="en-GB" sz="20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816148758"/>
                  </a:ext>
                </a:extLst>
              </a:tr>
              <a:tr h="411922">
                <a:tc>
                  <a:txBody>
                    <a:bodyPr/>
                    <a:lstStyle/>
                    <a:p>
                      <a:pPr>
                        <a:spcAft>
                          <a:spcPts val="600"/>
                        </a:spcAft>
                      </a:pPr>
                      <a:r>
                        <a:rPr lang="en-GB" sz="1400" spc="-10">
                          <a:solidFill>
                            <a:schemeClr val="tx1"/>
                          </a:solidFill>
                          <a:effectLst/>
                        </a:rPr>
                        <a:t>Requested EU contribution (amount)</a:t>
                      </a:r>
                      <a:endParaRPr lang="en-GB" sz="20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algn="just">
                        <a:spcAft>
                          <a:spcPts val="600"/>
                        </a:spcAft>
                      </a:pPr>
                      <a:r>
                        <a:rPr lang="en-GB" sz="1400" dirty="0">
                          <a:solidFill>
                            <a:schemeClr val="tx1"/>
                          </a:solidFill>
                          <a:effectLst/>
                        </a:rPr>
                        <a:t>2,578,767 Euro</a:t>
                      </a:r>
                      <a:endParaRPr lang="en-GB" sz="20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1010461661"/>
                  </a:ext>
                </a:extLst>
              </a:tr>
              <a:tr h="637953">
                <a:tc>
                  <a:txBody>
                    <a:bodyPr/>
                    <a:lstStyle/>
                    <a:p>
                      <a:pPr>
                        <a:spcAft>
                          <a:spcPts val="600"/>
                        </a:spcAft>
                      </a:pPr>
                      <a:r>
                        <a:rPr lang="en-GB" sz="1400" spc="-10">
                          <a:solidFill>
                            <a:schemeClr val="tx1"/>
                          </a:solidFill>
                          <a:effectLst/>
                        </a:rPr>
                        <a:t>Requested EU contribution</a:t>
                      </a:r>
                      <a:r>
                        <a:rPr lang="en-GB" sz="1400">
                          <a:solidFill>
                            <a:schemeClr val="tx1"/>
                          </a:solidFill>
                          <a:effectLst/>
                        </a:rPr>
                        <a:t> as a percentage of total eligible costs of the action (indicative) </a:t>
                      </a:r>
                      <a:endParaRPr lang="en-GB" sz="200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algn="just">
                        <a:spcBef>
                          <a:spcPts val="600"/>
                        </a:spcBef>
                        <a:spcAft>
                          <a:spcPts val="600"/>
                        </a:spcAft>
                      </a:pPr>
                      <a:r>
                        <a:rPr lang="en-GB" sz="1400" dirty="0">
                          <a:solidFill>
                            <a:schemeClr val="tx1"/>
                          </a:solidFill>
                          <a:effectLst/>
                          <a:latin typeface="+mn-lt"/>
                          <a:ea typeface="+mn-ea"/>
                        </a:rPr>
                        <a:t>80%</a:t>
                      </a:r>
                      <a:endParaRPr lang="en-GB" sz="20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1635924264"/>
                  </a:ext>
                </a:extLst>
              </a:tr>
              <a:tr h="1126653">
                <a:tc>
                  <a:txBody>
                    <a:bodyPr/>
                    <a:lstStyle/>
                    <a:p>
                      <a:pPr>
                        <a:spcAft>
                          <a:spcPts val="600"/>
                        </a:spcAft>
                      </a:pPr>
                      <a:r>
                        <a:rPr lang="en-GB" sz="1400" dirty="0">
                          <a:solidFill>
                            <a:schemeClr val="tx1"/>
                          </a:solidFill>
                          <a:effectLst/>
                        </a:rPr>
                        <a:t>Objectives of the action</a:t>
                      </a:r>
                      <a:endParaRPr lang="en-GB" sz="20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algn="just">
                        <a:spcAft>
                          <a:spcPts val="600"/>
                        </a:spcAft>
                      </a:pPr>
                      <a:r>
                        <a:rPr lang="en-GB" sz="1400" dirty="0">
                          <a:solidFill>
                            <a:schemeClr val="tx1"/>
                          </a:solidFill>
                          <a:effectLst/>
                        </a:rPr>
                        <a:t>Overall objective: Contribute to enhancing Intra-African trade and Africa’s share of global trade.</a:t>
                      </a:r>
                      <a:endParaRPr lang="en-GB" sz="2000" dirty="0">
                        <a:solidFill>
                          <a:schemeClr val="tx1"/>
                        </a:solidFill>
                        <a:effectLst/>
                      </a:endParaRPr>
                    </a:p>
                    <a:p>
                      <a:pPr algn="just">
                        <a:spcAft>
                          <a:spcPts val="0"/>
                        </a:spcAft>
                      </a:pPr>
                      <a:r>
                        <a:rPr lang="en-GB" sz="1400" dirty="0">
                          <a:solidFill>
                            <a:schemeClr val="tx1"/>
                          </a:solidFill>
                          <a:effectLst/>
                        </a:rPr>
                        <a:t>Specific objective: A more inclusive trade policy making process and higher returns from trade for African countries </a:t>
                      </a:r>
                      <a:endParaRPr lang="en-GB" sz="20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1148290627"/>
                  </a:ext>
                </a:extLst>
              </a:tr>
              <a:tr h="475415">
                <a:tc>
                  <a:txBody>
                    <a:bodyPr/>
                    <a:lstStyle/>
                    <a:p>
                      <a:pPr>
                        <a:spcAft>
                          <a:spcPts val="600"/>
                        </a:spcAft>
                      </a:pPr>
                      <a:r>
                        <a:rPr lang="en-GB" sz="1400" dirty="0">
                          <a:solidFill>
                            <a:schemeClr val="tx1"/>
                          </a:solidFill>
                          <a:effectLst/>
                        </a:rPr>
                        <a:t>Target group(s)</a:t>
                      </a:r>
                      <a:endParaRPr lang="en-GB" sz="20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algn="just">
                        <a:spcAft>
                          <a:spcPts val="600"/>
                        </a:spcAft>
                      </a:pPr>
                      <a:r>
                        <a:rPr lang="en-GB" sz="1400">
                          <a:solidFill>
                            <a:schemeClr val="tx1"/>
                          </a:solidFill>
                          <a:effectLst/>
                        </a:rPr>
                        <a:t>African governmental institutions, African Regional Economic Communities, African private sector institutions </a:t>
                      </a:r>
                      <a:endParaRPr lang="en-GB" sz="200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1549610486"/>
                  </a:ext>
                </a:extLst>
              </a:tr>
              <a:tr h="237708">
                <a:tc>
                  <a:txBody>
                    <a:bodyPr/>
                    <a:lstStyle/>
                    <a:p>
                      <a:pPr>
                        <a:spcAft>
                          <a:spcPts val="600"/>
                        </a:spcAft>
                      </a:pPr>
                      <a:r>
                        <a:rPr lang="en-GB" sz="1400">
                          <a:solidFill>
                            <a:schemeClr val="tx1"/>
                          </a:solidFill>
                          <a:effectLst/>
                        </a:rPr>
                        <a:t>Final beneficiaries</a:t>
                      </a:r>
                      <a:endParaRPr lang="en-GB" sz="200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algn="just">
                        <a:spcAft>
                          <a:spcPts val="600"/>
                        </a:spcAft>
                      </a:pPr>
                      <a:r>
                        <a:rPr lang="en-GB" sz="1400" dirty="0">
                          <a:solidFill>
                            <a:schemeClr val="tx1"/>
                          </a:solidFill>
                          <a:effectLst/>
                        </a:rPr>
                        <a:t>Public and private sector of Africa</a:t>
                      </a:r>
                      <a:endParaRPr lang="en-GB" sz="20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589046759"/>
                  </a:ext>
                </a:extLst>
              </a:tr>
              <a:tr h="1069683">
                <a:tc>
                  <a:txBody>
                    <a:bodyPr/>
                    <a:lstStyle/>
                    <a:p>
                      <a:pPr>
                        <a:spcAft>
                          <a:spcPts val="600"/>
                        </a:spcAft>
                      </a:pPr>
                      <a:r>
                        <a:rPr lang="en-GB" sz="1400" dirty="0">
                          <a:solidFill>
                            <a:schemeClr val="tx1"/>
                          </a:solidFill>
                          <a:effectLst/>
                        </a:rPr>
                        <a:t>Estimated results</a:t>
                      </a:r>
                      <a:endParaRPr lang="en-GB" sz="20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algn="just">
                        <a:spcAft>
                          <a:spcPts val="600"/>
                        </a:spcAft>
                      </a:pPr>
                      <a:r>
                        <a:rPr lang="en-GB" sz="1400" dirty="0">
                          <a:solidFill>
                            <a:schemeClr val="tx1"/>
                          </a:solidFill>
                          <a:effectLst/>
                        </a:rPr>
                        <a:t>Outcome 1. Strengthened capacity of policymakers for adoption of inclusive and equitable trade policies.</a:t>
                      </a:r>
                      <a:endParaRPr lang="en-GB" sz="2000" dirty="0">
                        <a:solidFill>
                          <a:schemeClr val="tx1"/>
                        </a:solidFill>
                        <a:effectLst/>
                      </a:endParaRPr>
                    </a:p>
                    <a:p>
                      <a:pPr algn="just">
                        <a:spcAft>
                          <a:spcPts val="600"/>
                        </a:spcAft>
                      </a:pPr>
                      <a:r>
                        <a:rPr lang="en-GB" sz="1400" dirty="0">
                          <a:solidFill>
                            <a:schemeClr val="tx1"/>
                          </a:solidFill>
                          <a:effectLst/>
                        </a:rPr>
                        <a:t>Outcome 2. Increased capacity of African private sector to take better advantage of preferential trade agreements/arrangements. </a:t>
                      </a:r>
                      <a:endParaRPr lang="en-GB" sz="20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3219326765"/>
                  </a:ext>
                </a:extLst>
              </a:tr>
              <a:tr h="1188535">
                <a:tc>
                  <a:txBody>
                    <a:bodyPr/>
                    <a:lstStyle/>
                    <a:p>
                      <a:pPr>
                        <a:spcAft>
                          <a:spcPts val="600"/>
                        </a:spcAft>
                      </a:pPr>
                      <a:r>
                        <a:rPr lang="en-GB" sz="1400" dirty="0">
                          <a:solidFill>
                            <a:schemeClr val="tx1"/>
                          </a:solidFill>
                          <a:effectLst/>
                        </a:rPr>
                        <a:t>Main activities</a:t>
                      </a:r>
                      <a:endParaRPr lang="en-GB" sz="20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tc>
                  <a:txBody>
                    <a:bodyPr/>
                    <a:lstStyle/>
                    <a:p>
                      <a:pPr marL="342900" lvl="0" indent="-342900" algn="just" rtl="0">
                        <a:spcAft>
                          <a:spcPts val="600"/>
                        </a:spcAft>
                        <a:buFont typeface="Times New Roman" panose="02020603050405020304" pitchFamily="18" charset="0"/>
                        <a:buChar char="-"/>
                      </a:pPr>
                      <a:r>
                        <a:rPr lang="en-GB" sz="1400" dirty="0">
                          <a:solidFill>
                            <a:schemeClr val="tx1"/>
                          </a:solidFill>
                          <a:effectLst/>
                        </a:rPr>
                        <a:t>Trade policy research on intra-Africa and intra-ACP and Africa-EU trade.</a:t>
                      </a:r>
                      <a:endParaRPr lang="en-GB" sz="2000" dirty="0">
                        <a:solidFill>
                          <a:schemeClr val="tx1"/>
                        </a:solidFill>
                        <a:effectLst/>
                      </a:endParaRPr>
                    </a:p>
                    <a:p>
                      <a:pPr marL="342900" lvl="0" indent="-342900" algn="just">
                        <a:spcAft>
                          <a:spcPts val="600"/>
                        </a:spcAft>
                        <a:buFont typeface="Times New Roman" panose="02020603050405020304" pitchFamily="18" charset="0"/>
                        <a:buChar char="-"/>
                      </a:pPr>
                      <a:r>
                        <a:rPr lang="en-GB" sz="1400" dirty="0">
                          <a:solidFill>
                            <a:schemeClr val="tx1"/>
                          </a:solidFill>
                          <a:effectLst/>
                        </a:rPr>
                        <a:t>Technical assistance in external trade policy and strategy development.</a:t>
                      </a:r>
                      <a:endParaRPr lang="en-GB" sz="2000" dirty="0">
                        <a:solidFill>
                          <a:schemeClr val="tx1"/>
                        </a:solidFill>
                        <a:effectLst/>
                      </a:endParaRPr>
                    </a:p>
                    <a:p>
                      <a:pPr marL="342900" lvl="0" indent="-342900" algn="just">
                        <a:spcAft>
                          <a:spcPts val="600"/>
                        </a:spcAft>
                        <a:buFont typeface="Times New Roman" panose="02020603050405020304" pitchFamily="18" charset="0"/>
                        <a:buChar char="-"/>
                      </a:pPr>
                      <a:r>
                        <a:rPr lang="en-GB" sz="1400" dirty="0">
                          <a:solidFill>
                            <a:schemeClr val="tx1"/>
                          </a:solidFill>
                          <a:effectLst/>
                        </a:rPr>
                        <a:t>Capacity-building of African private sector and national trade support institutions to take advantage of RTAs. </a:t>
                      </a:r>
                      <a:endParaRPr lang="en-GB" sz="20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3939110558"/>
                  </a:ext>
                </a:extLst>
              </a:tr>
            </a:tbl>
          </a:graphicData>
        </a:graphic>
      </p:graphicFrame>
      <p:sp>
        <p:nvSpPr>
          <p:cNvPr id="3" name="Rectangle 1"/>
          <p:cNvSpPr>
            <a:spLocks noChangeArrowheads="1"/>
          </p:cNvSpPr>
          <p:nvPr/>
        </p:nvSpPr>
        <p:spPr bwMode="auto">
          <a:xfrm>
            <a:off x="457200" y="20113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GB" altLang="en-US" sz="1800" b="0" i="0" u="none" strike="noStrike" cap="none" normalizeH="0" baseline="0">
                <a:ln>
                  <a:noFill/>
                </a:ln>
                <a:solidFill>
                  <a:schemeClr val="tx1"/>
                </a:solidFill>
                <a:effectLst/>
                <a:latin typeface="Arial" panose="020B0604020202020204" pitchFamily="34" charset="0"/>
              </a:rPr>
            </a:br>
            <a:endParaRPr kumimoji="0" lang="en-GB" altLang="en-US" sz="1800" b="0" i="0" u="none" strike="noStrike" cap="none" normalizeH="0" baseline="0">
              <a:ln>
                <a:noFill/>
              </a:ln>
              <a:solidFill>
                <a:schemeClr val="tx1"/>
              </a:solidFill>
              <a:effectLst/>
              <a:latin typeface="Arial" panose="020B06040202020202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59313" y="64836"/>
            <a:ext cx="4143375" cy="704850"/>
          </a:xfrm>
          <a:prstGeom prst="rect">
            <a:avLst/>
          </a:prstGeom>
        </p:spPr>
      </p:pic>
    </p:spTree>
    <p:extLst>
      <p:ext uri="{BB962C8B-B14F-4D97-AF65-F5344CB8AC3E}">
        <p14:creationId xmlns:p14="http://schemas.microsoft.com/office/powerpoint/2010/main" val="4157418948"/>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AutoShape 4"/>
          <p:cNvSpPr>
            <a:spLocks/>
          </p:cNvSpPr>
          <p:nvPr/>
        </p:nvSpPr>
        <p:spPr bwMode="auto">
          <a:xfrm>
            <a:off x="0" y="0"/>
            <a:ext cx="9131300" cy="68453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21600"/>
                </a:moveTo>
                <a:lnTo>
                  <a:pt x="0" y="0"/>
                </a:lnTo>
                <a:lnTo>
                  <a:pt x="21600" y="0"/>
                </a:lnTo>
              </a:path>
            </a:pathLst>
          </a:custGeom>
          <a:noFill/>
          <a:ln w="3175" cap="flat" cmpd="sng">
            <a:solidFill>
              <a:srgbClr val="7B7B7B"/>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45720" rIns="45720"/>
          <a:lstStyle/>
          <a:p>
            <a:endParaRPr lang="en-GB"/>
          </a:p>
        </p:txBody>
      </p:sp>
      <p:sp>
        <p:nvSpPr>
          <p:cNvPr id="4101" name="AutoShape 5"/>
          <p:cNvSpPr>
            <a:spLocks/>
          </p:cNvSpPr>
          <p:nvPr/>
        </p:nvSpPr>
        <p:spPr bwMode="auto">
          <a:xfrm>
            <a:off x="0" y="0"/>
            <a:ext cx="9131300" cy="68453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21600"/>
                </a:moveTo>
                <a:lnTo>
                  <a:pt x="0" y="0"/>
                </a:lnTo>
                <a:lnTo>
                  <a:pt x="21600" y="0"/>
                </a:lnTo>
              </a:path>
            </a:pathLst>
          </a:custGeom>
          <a:noFill/>
          <a:ln w="3175" cap="flat" cmpd="sng">
            <a:solidFill>
              <a:srgbClr val="7B7B7B"/>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45720" rIns="45720"/>
          <a:lstStyle/>
          <a:p>
            <a:endParaRPr lang="en-GB"/>
          </a:p>
        </p:txBody>
      </p:sp>
      <p:sp>
        <p:nvSpPr>
          <p:cNvPr id="4104" name="Rectangle 10"/>
          <p:cNvSpPr>
            <a:spLocks/>
          </p:cNvSpPr>
          <p:nvPr/>
        </p:nvSpPr>
        <p:spPr bwMode="auto">
          <a:xfrm>
            <a:off x="6313488" y="6256338"/>
            <a:ext cx="110013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en-US" altLang="en-US" sz="1200" b="1">
                <a:solidFill>
                  <a:srgbClr val="FFFFFF"/>
                </a:solidFill>
                <a:latin typeface="Lato" pitchFamily="34" charset="0"/>
                <a:cs typeface="Lato" pitchFamily="34" charset="0"/>
                <a:sym typeface="Lato" pitchFamily="34" charset="0"/>
              </a:rPr>
              <a:t>UNECA.ORG</a:t>
            </a:r>
          </a:p>
        </p:txBody>
      </p:sp>
      <p:sp>
        <p:nvSpPr>
          <p:cNvPr id="4106" name="Line 13"/>
          <p:cNvSpPr>
            <a:spLocks noChangeShapeType="1"/>
          </p:cNvSpPr>
          <p:nvPr/>
        </p:nvSpPr>
        <p:spPr bwMode="auto">
          <a:xfrm>
            <a:off x="0" y="6851650"/>
            <a:ext cx="9144000" cy="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en-GB"/>
          </a:p>
        </p:txBody>
      </p:sp>
      <p:sp>
        <p:nvSpPr>
          <p:cNvPr id="4108" name="AutoShape 2"/>
          <p:cNvSpPr>
            <a:spLocks/>
          </p:cNvSpPr>
          <p:nvPr/>
        </p:nvSpPr>
        <p:spPr bwMode="auto">
          <a:xfrm>
            <a:off x="0" y="414338"/>
            <a:ext cx="4481060" cy="354012"/>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929" y="0"/>
                </a:moveTo>
                <a:lnTo>
                  <a:pt x="0" y="0"/>
                </a:lnTo>
                <a:lnTo>
                  <a:pt x="0" y="21600"/>
                </a:lnTo>
                <a:lnTo>
                  <a:pt x="20929" y="21600"/>
                </a:lnTo>
                <a:lnTo>
                  <a:pt x="21107" y="21274"/>
                </a:lnTo>
                <a:lnTo>
                  <a:pt x="21268" y="20353"/>
                </a:lnTo>
                <a:lnTo>
                  <a:pt x="21404" y="18924"/>
                </a:lnTo>
                <a:lnTo>
                  <a:pt x="21508" y="17076"/>
                </a:lnTo>
                <a:lnTo>
                  <a:pt x="21576" y="14893"/>
                </a:lnTo>
                <a:lnTo>
                  <a:pt x="21600" y="12465"/>
                </a:lnTo>
                <a:lnTo>
                  <a:pt x="21600" y="9135"/>
                </a:lnTo>
                <a:lnTo>
                  <a:pt x="21576" y="6707"/>
                </a:lnTo>
                <a:lnTo>
                  <a:pt x="21508" y="4524"/>
                </a:lnTo>
                <a:lnTo>
                  <a:pt x="21404" y="2676"/>
                </a:lnTo>
                <a:lnTo>
                  <a:pt x="21268" y="1247"/>
                </a:lnTo>
                <a:lnTo>
                  <a:pt x="21107" y="326"/>
                </a:lnTo>
                <a:lnTo>
                  <a:pt x="20929" y="0"/>
                </a:lnTo>
                <a:close/>
              </a:path>
            </a:pathLst>
          </a:custGeom>
          <a:solidFill>
            <a:srgbClr val="0A7CB8"/>
          </a:solidFill>
          <a:ln>
            <a:noFill/>
          </a:ln>
          <a:extLs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Lst>
        </p:spPr>
        <p:txBody>
          <a:bodyPr lIns="45720" rIns="45720"/>
          <a:lstStyle/>
          <a:p>
            <a:endParaRPr lang="en-GB"/>
          </a:p>
        </p:txBody>
      </p:sp>
      <p:sp>
        <p:nvSpPr>
          <p:cNvPr id="4109" name="Rectangle 3"/>
          <p:cNvSpPr>
            <a:spLocks/>
          </p:cNvSpPr>
          <p:nvPr/>
        </p:nvSpPr>
        <p:spPr bwMode="auto">
          <a:xfrm>
            <a:off x="252531" y="450974"/>
            <a:ext cx="4292476"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square"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en-US" altLang="en-US" sz="1600" b="1" dirty="0">
                <a:solidFill>
                  <a:srgbClr val="FFFFFF"/>
                </a:solidFill>
                <a:latin typeface="Lato" pitchFamily="34" charset="0"/>
                <a:cs typeface="Lato" pitchFamily="34" charset="0"/>
                <a:sym typeface="Lato" pitchFamily="34" charset="0"/>
              </a:rPr>
              <a:t>Background   </a:t>
            </a:r>
          </a:p>
          <a:p>
            <a:pPr eaLnBrk="1"/>
            <a:endParaRPr lang="en-US" altLang="en-US" sz="1600" dirty="0">
              <a:solidFill>
                <a:srgbClr val="FFFFFF"/>
              </a:solidFill>
              <a:latin typeface="Lato" pitchFamily="34" charset="0"/>
              <a:cs typeface="Lato" pitchFamily="34" charset="0"/>
              <a:sym typeface="Lato" pitchFamily="34" charset="0"/>
            </a:endParaRPr>
          </a:p>
        </p:txBody>
      </p:sp>
      <p:sp>
        <p:nvSpPr>
          <p:cNvPr id="3" name="TextBox 2"/>
          <p:cNvSpPr txBox="1"/>
          <p:nvPr/>
        </p:nvSpPr>
        <p:spPr>
          <a:xfrm>
            <a:off x="340600" y="849850"/>
            <a:ext cx="8280920" cy="707886"/>
          </a:xfrm>
          <a:prstGeom prst="rect">
            <a:avLst/>
          </a:prstGeom>
          <a:noFill/>
        </p:spPr>
        <p:txBody>
          <a:bodyPr wrap="square" rtlCol="0">
            <a:spAutoFit/>
          </a:bodyPr>
          <a:lstStyle/>
          <a:p>
            <a:pPr marL="285750" indent="-285750" algn="just">
              <a:buFont typeface="Arial" panose="020B0604020202020204" pitchFamily="34" charset="0"/>
              <a:buChar char="•"/>
            </a:pPr>
            <a:endParaRPr lang="en-GB" sz="2000" dirty="0"/>
          </a:p>
          <a:p>
            <a:pPr marL="285750" indent="-285750" algn="just">
              <a:buFont typeface="Arial" panose="020B0604020202020204" pitchFamily="34" charset="0"/>
              <a:buChar char="•"/>
            </a:pPr>
            <a:endParaRPr lang="en-GB" sz="2000" dirty="0"/>
          </a:p>
        </p:txBody>
      </p:sp>
      <p:pic>
        <p:nvPicPr>
          <p:cNvPr id="2" name="Picture 1"/>
          <p:cNvPicPr>
            <a:picLocks noChangeAspect="1"/>
          </p:cNvPicPr>
          <p:nvPr/>
        </p:nvPicPr>
        <p:blipFill>
          <a:blip r:embed="rId3"/>
          <a:stretch>
            <a:fillRect/>
          </a:stretch>
        </p:blipFill>
        <p:spPr>
          <a:xfrm>
            <a:off x="4860032" y="172990"/>
            <a:ext cx="4143375" cy="704850"/>
          </a:xfrm>
          <a:prstGeom prst="rect">
            <a:avLst/>
          </a:prstGeom>
        </p:spPr>
      </p:pic>
      <p:sp>
        <p:nvSpPr>
          <p:cNvPr id="4" name="TextBox 3"/>
          <p:cNvSpPr txBox="1"/>
          <p:nvPr/>
        </p:nvSpPr>
        <p:spPr>
          <a:xfrm>
            <a:off x="116515" y="804986"/>
            <a:ext cx="8856983" cy="5786199"/>
          </a:xfrm>
          <a:prstGeom prst="rect">
            <a:avLst/>
          </a:prstGeom>
          <a:noFill/>
        </p:spPr>
        <p:txBody>
          <a:bodyPr wrap="square" rtlCol="0">
            <a:spAutoFit/>
          </a:bodyPr>
          <a:lstStyle/>
          <a:p>
            <a:pPr marL="285750" indent="-285750">
              <a:buFont typeface="Arial" panose="020B0604020202020204" pitchFamily="34" charset="0"/>
              <a:buChar char="•"/>
            </a:pPr>
            <a:r>
              <a:rPr lang="en-GB" dirty="0"/>
              <a:t>Africa’s share in global trade is less than 3% and made up largely of commodities;</a:t>
            </a:r>
          </a:p>
          <a:p>
            <a:pPr marL="285750" indent="-285750">
              <a:buFont typeface="Arial" panose="020B0604020202020204" pitchFamily="34" charset="0"/>
              <a:buChar char="•"/>
            </a:pPr>
            <a:endParaRPr lang="en-GB" sz="1400" dirty="0"/>
          </a:p>
          <a:p>
            <a:pPr marL="285750" indent="-285750">
              <a:buFont typeface="Arial" panose="020B0604020202020204" pitchFamily="34" charset="0"/>
              <a:buChar char="•"/>
            </a:pPr>
            <a:r>
              <a:rPr lang="en-US" dirty="0"/>
              <a:t>Over 65 %  of African exports to the EU are primary goods (food and drink, raw material and energy).</a:t>
            </a:r>
          </a:p>
          <a:p>
            <a:pPr marL="285750" indent="-285750">
              <a:buFont typeface="Arial" panose="020B0604020202020204" pitchFamily="34" charset="0"/>
              <a:buChar char="•"/>
            </a:pPr>
            <a:endParaRPr lang="en-GB" sz="1400" dirty="0"/>
          </a:p>
          <a:p>
            <a:pPr marL="285750" indent="-285750">
              <a:buFont typeface="Arial" panose="020B0604020202020204" pitchFamily="34" charset="0"/>
              <a:buChar char="•"/>
            </a:pPr>
            <a:r>
              <a:rPr lang="en-GB" dirty="0"/>
              <a:t>Trade among african countries is also very low at around 17%, AFCFTA to change this. </a:t>
            </a:r>
          </a:p>
          <a:p>
            <a:pPr marL="285750" indent="-285750">
              <a:buFont typeface="Arial" panose="020B0604020202020204" pitchFamily="34" charset="0"/>
              <a:buChar char="•"/>
            </a:pPr>
            <a:endParaRPr lang="en-GB" sz="1400" dirty="0"/>
          </a:p>
          <a:p>
            <a:pPr marL="285750" indent="-285750">
              <a:buFont typeface="Arial" panose="020B0604020202020204" pitchFamily="34" charset="0"/>
              <a:buChar char="•"/>
            </a:pPr>
            <a:r>
              <a:rPr lang="en-US" dirty="0"/>
              <a:t>In 2018, 70 % of goods exported from the EU to Africa were manufactured goods;</a:t>
            </a:r>
          </a:p>
          <a:p>
            <a:pPr marL="285750" indent="-285750">
              <a:buFont typeface="Arial" panose="020B0604020202020204" pitchFamily="34" charset="0"/>
              <a:buChar char="•"/>
            </a:pPr>
            <a:endParaRPr lang="en-GB" sz="1400" dirty="0"/>
          </a:p>
          <a:p>
            <a:pPr marL="285750" indent="-285750">
              <a:buFont typeface="Arial" panose="020B0604020202020204" pitchFamily="34" charset="0"/>
              <a:buChar char="•"/>
            </a:pPr>
            <a:r>
              <a:rPr lang="en-GB" dirty="0"/>
              <a:t>Although market access to other african countries ( bilateral agreements and Regional trading agreements) and developed countries (EBA, GSP, EPA, AGOA) exist, most African countries don’t have the capacity to take advantage of the preferential market access;  </a:t>
            </a:r>
          </a:p>
          <a:p>
            <a:pPr marL="285750" indent="-285750">
              <a:buFont typeface="Arial" panose="020B0604020202020204" pitchFamily="34" charset="0"/>
              <a:buChar char="•"/>
            </a:pPr>
            <a:endParaRPr lang="en-GB" sz="800" dirty="0"/>
          </a:p>
          <a:p>
            <a:pPr marL="800100" lvl="1" indent="-342900">
              <a:buFont typeface="Wingdings" panose="05000000000000000000" pitchFamily="2" charset="2"/>
              <a:buChar char="ü"/>
            </a:pPr>
            <a:r>
              <a:rPr lang="en-GB" dirty="0"/>
              <a:t>Supply side constraints;</a:t>
            </a:r>
          </a:p>
          <a:p>
            <a:pPr marL="800100" lvl="1" indent="-342900">
              <a:buFont typeface="Wingdings" panose="05000000000000000000" pitchFamily="2" charset="2"/>
              <a:buChar char="ü"/>
            </a:pPr>
            <a:r>
              <a:rPr lang="en-GB" dirty="0"/>
              <a:t>Weak trade Support Institutions; </a:t>
            </a:r>
          </a:p>
          <a:p>
            <a:pPr marL="800100" lvl="1" indent="-342900">
              <a:buFont typeface="Wingdings" panose="05000000000000000000" pitchFamily="2" charset="2"/>
              <a:buChar char="ü"/>
            </a:pPr>
            <a:r>
              <a:rPr lang="en-GB" dirty="0"/>
              <a:t>Lack of infrastructure and weak production base;</a:t>
            </a:r>
          </a:p>
          <a:p>
            <a:pPr marL="285750" lvl="1" indent="-285750">
              <a:buFont typeface="Arial" panose="020B0604020202020204" pitchFamily="34" charset="0"/>
              <a:buChar char="•"/>
            </a:pPr>
            <a:endParaRPr lang="en-GB" dirty="0"/>
          </a:p>
          <a:p>
            <a:pPr marL="285750" lvl="1" indent="-285750">
              <a:buFont typeface="Arial" panose="020B0604020202020204" pitchFamily="34" charset="0"/>
              <a:buChar char="•"/>
            </a:pPr>
            <a:r>
              <a:rPr lang="en-GB" dirty="0"/>
              <a:t>WTO Reforms should </a:t>
            </a:r>
            <a:r>
              <a:rPr lang="en-US" dirty="0"/>
              <a:t>promote development and inclusiveness, and include the common interests of Africa.</a:t>
            </a:r>
          </a:p>
          <a:p>
            <a:pPr marL="285750" lvl="1" indent="-285750">
              <a:buFont typeface="Arial" panose="020B0604020202020204" pitchFamily="34" charset="0"/>
              <a:buChar char="•"/>
            </a:pPr>
            <a:endParaRPr lang="en-US" dirty="0"/>
          </a:p>
          <a:p>
            <a:pPr marL="285750" lvl="1" indent="-285750">
              <a:buFont typeface="Arial" panose="020B0604020202020204" pitchFamily="34" charset="0"/>
              <a:buChar char="•"/>
            </a:pPr>
            <a:r>
              <a:rPr lang="en-US" dirty="0"/>
              <a:t>WTO reforms should ensure adequate policy space to </a:t>
            </a:r>
            <a:r>
              <a:rPr lang="en-GB" dirty="0"/>
              <a:t>support Africa’s integration and industrialisation and other key objectives that promote inclusive and equitable trade.  </a:t>
            </a:r>
            <a:endParaRPr lang="en-US" dirty="0"/>
          </a:p>
        </p:txBody>
      </p:sp>
    </p:spTree>
    <p:extLst>
      <p:ext uri="{BB962C8B-B14F-4D97-AF65-F5344CB8AC3E}">
        <p14:creationId xmlns:p14="http://schemas.microsoft.com/office/powerpoint/2010/main" val="3380535506"/>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AutoShape 4"/>
          <p:cNvSpPr>
            <a:spLocks/>
          </p:cNvSpPr>
          <p:nvPr/>
        </p:nvSpPr>
        <p:spPr bwMode="auto">
          <a:xfrm>
            <a:off x="0" y="0"/>
            <a:ext cx="9131300" cy="68453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21600"/>
                </a:moveTo>
                <a:lnTo>
                  <a:pt x="0" y="0"/>
                </a:lnTo>
                <a:lnTo>
                  <a:pt x="21600" y="0"/>
                </a:lnTo>
              </a:path>
            </a:pathLst>
          </a:custGeom>
          <a:noFill/>
          <a:ln w="3175" cap="flat" cmpd="sng">
            <a:solidFill>
              <a:srgbClr val="7B7B7B"/>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45720" rIns="45720"/>
          <a:lstStyle/>
          <a:p>
            <a:endParaRPr lang="en-GB"/>
          </a:p>
        </p:txBody>
      </p:sp>
      <p:sp>
        <p:nvSpPr>
          <p:cNvPr id="4101" name="AutoShape 5"/>
          <p:cNvSpPr>
            <a:spLocks/>
          </p:cNvSpPr>
          <p:nvPr/>
        </p:nvSpPr>
        <p:spPr bwMode="auto">
          <a:xfrm>
            <a:off x="0" y="0"/>
            <a:ext cx="9131300" cy="68453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21600"/>
                </a:moveTo>
                <a:lnTo>
                  <a:pt x="0" y="0"/>
                </a:lnTo>
                <a:lnTo>
                  <a:pt x="21600" y="0"/>
                </a:lnTo>
              </a:path>
            </a:pathLst>
          </a:custGeom>
          <a:noFill/>
          <a:ln w="3175" cap="flat" cmpd="sng">
            <a:solidFill>
              <a:srgbClr val="7B7B7B"/>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45720" rIns="45720"/>
          <a:lstStyle/>
          <a:p>
            <a:endParaRPr lang="en-GB"/>
          </a:p>
        </p:txBody>
      </p:sp>
      <p:sp>
        <p:nvSpPr>
          <p:cNvPr id="4104" name="Rectangle 10"/>
          <p:cNvSpPr>
            <a:spLocks/>
          </p:cNvSpPr>
          <p:nvPr/>
        </p:nvSpPr>
        <p:spPr bwMode="auto">
          <a:xfrm>
            <a:off x="6313488" y="6256338"/>
            <a:ext cx="110013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en-US" altLang="en-US" sz="1200" b="1">
                <a:solidFill>
                  <a:srgbClr val="FFFFFF"/>
                </a:solidFill>
                <a:latin typeface="Lato" pitchFamily="34" charset="0"/>
                <a:cs typeface="Lato" pitchFamily="34" charset="0"/>
                <a:sym typeface="Lato" pitchFamily="34" charset="0"/>
              </a:rPr>
              <a:t>UNECA.ORG</a:t>
            </a:r>
          </a:p>
        </p:txBody>
      </p:sp>
      <p:sp>
        <p:nvSpPr>
          <p:cNvPr id="4106" name="Line 13"/>
          <p:cNvSpPr>
            <a:spLocks noChangeShapeType="1"/>
          </p:cNvSpPr>
          <p:nvPr/>
        </p:nvSpPr>
        <p:spPr bwMode="auto">
          <a:xfrm>
            <a:off x="0" y="6851650"/>
            <a:ext cx="9144000" cy="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en-GB"/>
          </a:p>
        </p:txBody>
      </p:sp>
      <p:sp>
        <p:nvSpPr>
          <p:cNvPr id="4108" name="AutoShape 2"/>
          <p:cNvSpPr>
            <a:spLocks/>
          </p:cNvSpPr>
          <p:nvPr/>
        </p:nvSpPr>
        <p:spPr bwMode="auto">
          <a:xfrm>
            <a:off x="0" y="414338"/>
            <a:ext cx="4481060" cy="354012"/>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929" y="0"/>
                </a:moveTo>
                <a:lnTo>
                  <a:pt x="0" y="0"/>
                </a:lnTo>
                <a:lnTo>
                  <a:pt x="0" y="21600"/>
                </a:lnTo>
                <a:lnTo>
                  <a:pt x="20929" y="21600"/>
                </a:lnTo>
                <a:lnTo>
                  <a:pt x="21107" y="21274"/>
                </a:lnTo>
                <a:lnTo>
                  <a:pt x="21268" y="20353"/>
                </a:lnTo>
                <a:lnTo>
                  <a:pt x="21404" y="18924"/>
                </a:lnTo>
                <a:lnTo>
                  <a:pt x="21508" y="17076"/>
                </a:lnTo>
                <a:lnTo>
                  <a:pt x="21576" y="14893"/>
                </a:lnTo>
                <a:lnTo>
                  <a:pt x="21600" y="12465"/>
                </a:lnTo>
                <a:lnTo>
                  <a:pt x="21600" y="9135"/>
                </a:lnTo>
                <a:lnTo>
                  <a:pt x="21576" y="6707"/>
                </a:lnTo>
                <a:lnTo>
                  <a:pt x="21508" y="4524"/>
                </a:lnTo>
                <a:lnTo>
                  <a:pt x="21404" y="2676"/>
                </a:lnTo>
                <a:lnTo>
                  <a:pt x="21268" y="1247"/>
                </a:lnTo>
                <a:lnTo>
                  <a:pt x="21107" y="326"/>
                </a:lnTo>
                <a:lnTo>
                  <a:pt x="20929" y="0"/>
                </a:lnTo>
                <a:close/>
              </a:path>
            </a:pathLst>
          </a:custGeom>
          <a:solidFill>
            <a:srgbClr val="0A7CB8"/>
          </a:solidFill>
          <a:ln>
            <a:noFill/>
          </a:ln>
          <a:extLs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Lst>
        </p:spPr>
        <p:txBody>
          <a:bodyPr lIns="45720" rIns="45720"/>
          <a:lstStyle/>
          <a:p>
            <a:endParaRPr lang="en-GB"/>
          </a:p>
        </p:txBody>
      </p:sp>
      <p:sp>
        <p:nvSpPr>
          <p:cNvPr id="4109" name="Rectangle 3"/>
          <p:cNvSpPr>
            <a:spLocks/>
          </p:cNvSpPr>
          <p:nvPr/>
        </p:nvSpPr>
        <p:spPr bwMode="auto">
          <a:xfrm>
            <a:off x="252531" y="450974"/>
            <a:ext cx="4292476"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square"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en-US" altLang="en-US" sz="1600" b="1" dirty="0">
                <a:solidFill>
                  <a:srgbClr val="FFFFFF"/>
                </a:solidFill>
                <a:latin typeface="Lato" pitchFamily="34" charset="0"/>
                <a:cs typeface="Lato" pitchFamily="34" charset="0"/>
                <a:sym typeface="Lato" pitchFamily="34" charset="0"/>
              </a:rPr>
              <a:t>Background   </a:t>
            </a:r>
          </a:p>
          <a:p>
            <a:pPr eaLnBrk="1"/>
            <a:endParaRPr lang="en-US" altLang="en-US" sz="1600" dirty="0">
              <a:solidFill>
                <a:srgbClr val="FFFFFF"/>
              </a:solidFill>
              <a:latin typeface="Lato" pitchFamily="34" charset="0"/>
              <a:cs typeface="Lato" pitchFamily="34" charset="0"/>
              <a:sym typeface="Lato" pitchFamily="34" charset="0"/>
            </a:endParaRPr>
          </a:p>
        </p:txBody>
      </p:sp>
      <p:sp>
        <p:nvSpPr>
          <p:cNvPr id="3" name="TextBox 2"/>
          <p:cNvSpPr txBox="1"/>
          <p:nvPr/>
        </p:nvSpPr>
        <p:spPr>
          <a:xfrm>
            <a:off x="340600" y="849850"/>
            <a:ext cx="8280920" cy="707886"/>
          </a:xfrm>
          <a:prstGeom prst="rect">
            <a:avLst/>
          </a:prstGeom>
          <a:noFill/>
        </p:spPr>
        <p:txBody>
          <a:bodyPr wrap="square" rtlCol="0">
            <a:spAutoFit/>
          </a:bodyPr>
          <a:lstStyle/>
          <a:p>
            <a:pPr marL="285750" indent="-285750" algn="just">
              <a:buFont typeface="Arial" panose="020B0604020202020204" pitchFamily="34" charset="0"/>
              <a:buChar char="•"/>
            </a:pPr>
            <a:endParaRPr lang="en-GB" sz="2000" dirty="0"/>
          </a:p>
          <a:p>
            <a:pPr marL="285750" indent="-285750" algn="just">
              <a:buFont typeface="Arial" panose="020B0604020202020204" pitchFamily="34" charset="0"/>
              <a:buChar char="•"/>
            </a:pPr>
            <a:endParaRPr lang="en-GB" sz="2000" dirty="0"/>
          </a:p>
        </p:txBody>
      </p:sp>
      <p:pic>
        <p:nvPicPr>
          <p:cNvPr id="2" name="Picture 1"/>
          <p:cNvPicPr>
            <a:picLocks noChangeAspect="1"/>
          </p:cNvPicPr>
          <p:nvPr/>
        </p:nvPicPr>
        <p:blipFill>
          <a:blip r:embed="rId3"/>
          <a:stretch>
            <a:fillRect/>
          </a:stretch>
        </p:blipFill>
        <p:spPr>
          <a:xfrm>
            <a:off x="4860032" y="172990"/>
            <a:ext cx="4143375" cy="704850"/>
          </a:xfrm>
          <a:prstGeom prst="rect">
            <a:avLst/>
          </a:prstGeom>
        </p:spPr>
      </p:pic>
      <p:sp>
        <p:nvSpPr>
          <p:cNvPr id="4" name="TextBox 3"/>
          <p:cNvSpPr txBox="1"/>
          <p:nvPr/>
        </p:nvSpPr>
        <p:spPr>
          <a:xfrm>
            <a:off x="228620" y="697195"/>
            <a:ext cx="8856983" cy="5909310"/>
          </a:xfrm>
          <a:prstGeom prst="rect">
            <a:avLst/>
          </a:prstGeom>
          <a:noFill/>
        </p:spPr>
        <p:txBody>
          <a:bodyPr wrap="square" rtlCol="0">
            <a:spAutoFit/>
          </a:bodyPr>
          <a:lstStyle/>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African countries are moving towards the implementation of the AfCFTA; </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US" dirty="0"/>
              <a:t>The AfCFTA entered into force on 30 May 2019 having been ratified by the required 22 countries.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54 countries have signed, and 29 countries have ratified the AfCFTA.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The AfCFTA provides the opportunity for Africa to create the world's largest free trade area by number; </a:t>
            </a:r>
          </a:p>
          <a:p>
            <a:pPr marL="285750" indent="-285750">
              <a:buFont typeface="Arial" panose="020B0604020202020204" pitchFamily="34" charset="0"/>
              <a:buChar char="•"/>
            </a:pPr>
            <a:endParaRPr lang="en-US" dirty="0"/>
          </a:p>
          <a:p>
            <a:pPr marL="742950" lvl="1" indent="-285750">
              <a:buFont typeface="Arial" panose="020B0604020202020204" pitchFamily="34" charset="0"/>
              <a:buChar char="•"/>
            </a:pPr>
            <a:r>
              <a:rPr lang="en-US" dirty="0"/>
              <a:t>Population of  1.2 billion people, </a:t>
            </a:r>
          </a:p>
          <a:p>
            <a:pPr marL="742950" lvl="1" indent="-285750">
              <a:buFont typeface="Arial" panose="020B0604020202020204" pitchFamily="34" charset="0"/>
              <a:buChar char="•"/>
            </a:pPr>
            <a:r>
              <a:rPr lang="en-US" dirty="0"/>
              <a:t>Combined GDP $2.5 trillion economic bloc and usher in a new era of development; </a:t>
            </a:r>
          </a:p>
          <a:p>
            <a:pPr marL="742950" lvl="1" indent="-285750">
              <a:buFont typeface="Arial" panose="020B0604020202020204" pitchFamily="34" charset="0"/>
              <a:buChar char="•"/>
            </a:pPr>
            <a:r>
              <a:rPr lang="en-US" dirty="0"/>
              <a:t>Growing middle class with disposable income; </a:t>
            </a:r>
          </a:p>
          <a:p>
            <a:pPr marL="742950" lvl="1" indent="-285750">
              <a:buFont typeface="Arial" panose="020B0604020202020204" pitchFamily="34" charset="0"/>
              <a:buChar char="•"/>
            </a:pPr>
            <a:endParaRPr lang="en-US" dirty="0"/>
          </a:p>
          <a:p>
            <a:pPr marL="285750" lvl="1" indent="-285750">
              <a:buFont typeface="Arial" panose="020B0604020202020204" pitchFamily="34" charset="0"/>
              <a:buChar char="•"/>
            </a:pPr>
            <a:r>
              <a:rPr lang="en-US" dirty="0"/>
              <a:t>The AfCFTA has the potential to generate a range of benefits through supporting trade creation, structural transformation, productive employment and poverty reduction.</a:t>
            </a:r>
          </a:p>
          <a:p>
            <a:pPr marL="285750" lvl="1" indent="-285750">
              <a:buFont typeface="Arial" panose="020B0604020202020204" pitchFamily="34" charset="0"/>
              <a:buChar char="•"/>
            </a:pPr>
            <a:endParaRPr lang="en-GB" dirty="0"/>
          </a:p>
          <a:p>
            <a:pPr marL="285750" lvl="1" indent="-285750">
              <a:buFont typeface="Arial" panose="020B0604020202020204" pitchFamily="34" charset="0"/>
              <a:buChar char="•"/>
            </a:pPr>
            <a:r>
              <a:rPr lang="en-GB" dirty="0"/>
              <a:t>This project aims to s</a:t>
            </a:r>
            <a:r>
              <a:rPr lang="en-GB" dirty="0">
                <a:solidFill>
                  <a:schemeClr val="tx1"/>
                </a:solidFill>
              </a:rPr>
              <a:t>trengthen the capacity of policymakers to adopt inclusive and equitable trade policies in implementing the AfCFTA and ensuring that the Private sector has the capacity to take advantage of the preferences. </a:t>
            </a:r>
            <a:endParaRPr lang="en-GB" dirty="0"/>
          </a:p>
        </p:txBody>
      </p:sp>
    </p:spTree>
    <p:extLst>
      <p:ext uri="{BB962C8B-B14F-4D97-AF65-F5344CB8AC3E}">
        <p14:creationId xmlns:p14="http://schemas.microsoft.com/office/powerpoint/2010/main" val="1205034939"/>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p:cNvSpPr>
          <p:nvPr/>
        </p:nvSpPr>
        <p:spPr bwMode="auto">
          <a:xfrm>
            <a:off x="0" y="6135688"/>
            <a:ext cx="6026150" cy="442912"/>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929" y="0"/>
                </a:moveTo>
                <a:lnTo>
                  <a:pt x="0" y="0"/>
                </a:lnTo>
                <a:lnTo>
                  <a:pt x="0" y="21600"/>
                </a:lnTo>
                <a:lnTo>
                  <a:pt x="20929" y="21600"/>
                </a:lnTo>
                <a:lnTo>
                  <a:pt x="21107" y="21274"/>
                </a:lnTo>
                <a:lnTo>
                  <a:pt x="21268" y="20353"/>
                </a:lnTo>
                <a:lnTo>
                  <a:pt x="21404" y="18924"/>
                </a:lnTo>
                <a:lnTo>
                  <a:pt x="21508" y="17076"/>
                </a:lnTo>
                <a:lnTo>
                  <a:pt x="21576" y="14893"/>
                </a:lnTo>
                <a:lnTo>
                  <a:pt x="21600" y="12465"/>
                </a:lnTo>
                <a:lnTo>
                  <a:pt x="21600" y="9135"/>
                </a:lnTo>
                <a:lnTo>
                  <a:pt x="21576" y="6707"/>
                </a:lnTo>
                <a:lnTo>
                  <a:pt x="21508" y="4524"/>
                </a:lnTo>
                <a:lnTo>
                  <a:pt x="21404" y="2676"/>
                </a:lnTo>
                <a:lnTo>
                  <a:pt x="21268" y="1247"/>
                </a:lnTo>
                <a:lnTo>
                  <a:pt x="21107" y="326"/>
                </a:lnTo>
                <a:lnTo>
                  <a:pt x="20929" y="0"/>
                </a:lnTo>
                <a:close/>
              </a:path>
            </a:pathLst>
          </a:custGeom>
          <a:solidFill>
            <a:srgbClr val="0A7CB8"/>
          </a:solidFill>
          <a:ln>
            <a:noFill/>
          </a:ln>
          <a:extLs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Lst>
        </p:spPr>
        <p:txBody>
          <a:bodyPr lIns="45720" rIns="45720"/>
          <a:lstStyle/>
          <a:p>
            <a:pPr eaLnBrk="1"/>
            <a:r>
              <a:rPr lang="en-US" altLang="en-US" dirty="0">
                <a:solidFill>
                  <a:srgbClr val="FFFFFF"/>
                </a:solidFill>
                <a:latin typeface="Lato" pitchFamily="34" charset="0"/>
                <a:cs typeface="Lato" pitchFamily="34" charset="0"/>
                <a:sym typeface="Lato" pitchFamily="34" charset="0"/>
              </a:rPr>
              <a:t> </a:t>
            </a:r>
            <a:r>
              <a:rPr lang="en-US" altLang="en-US" sz="1800" dirty="0">
                <a:solidFill>
                  <a:srgbClr val="FFFFFF"/>
                </a:solidFill>
                <a:latin typeface="Lato" pitchFamily="34" charset="0"/>
                <a:cs typeface="Lato" pitchFamily="34" charset="0"/>
                <a:sym typeface="Lato" pitchFamily="34" charset="0"/>
              </a:rPr>
              <a:t> </a:t>
            </a:r>
          </a:p>
        </p:txBody>
      </p:sp>
      <p:sp>
        <p:nvSpPr>
          <p:cNvPr id="4100" name="AutoShape 4"/>
          <p:cNvSpPr>
            <a:spLocks/>
          </p:cNvSpPr>
          <p:nvPr/>
        </p:nvSpPr>
        <p:spPr bwMode="auto">
          <a:xfrm>
            <a:off x="0" y="0"/>
            <a:ext cx="9131300" cy="68453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21600"/>
                </a:moveTo>
                <a:lnTo>
                  <a:pt x="0" y="0"/>
                </a:lnTo>
                <a:lnTo>
                  <a:pt x="21600" y="0"/>
                </a:lnTo>
              </a:path>
            </a:pathLst>
          </a:custGeom>
          <a:noFill/>
          <a:ln w="3175" cap="flat" cmpd="sng">
            <a:solidFill>
              <a:srgbClr val="7B7B7B"/>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45720" rIns="45720"/>
          <a:lstStyle/>
          <a:p>
            <a:endParaRPr lang="en-GB"/>
          </a:p>
        </p:txBody>
      </p:sp>
      <p:sp>
        <p:nvSpPr>
          <p:cNvPr id="4101" name="AutoShape 5"/>
          <p:cNvSpPr>
            <a:spLocks/>
          </p:cNvSpPr>
          <p:nvPr/>
        </p:nvSpPr>
        <p:spPr bwMode="auto">
          <a:xfrm>
            <a:off x="0" y="0"/>
            <a:ext cx="9131300" cy="68453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21600"/>
                </a:moveTo>
                <a:lnTo>
                  <a:pt x="0" y="0"/>
                </a:lnTo>
                <a:lnTo>
                  <a:pt x="21600" y="0"/>
                </a:lnTo>
              </a:path>
            </a:pathLst>
          </a:custGeom>
          <a:noFill/>
          <a:ln w="3175" cap="flat" cmpd="sng">
            <a:solidFill>
              <a:srgbClr val="7B7B7B"/>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45720" rIns="45720"/>
          <a:lstStyle/>
          <a:p>
            <a:endParaRPr lang="en-GB"/>
          </a:p>
        </p:txBody>
      </p:sp>
      <p:sp>
        <p:nvSpPr>
          <p:cNvPr id="4104" name="Rectangle 10"/>
          <p:cNvSpPr>
            <a:spLocks/>
          </p:cNvSpPr>
          <p:nvPr/>
        </p:nvSpPr>
        <p:spPr bwMode="auto">
          <a:xfrm>
            <a:off x="6313488" y="6256338"/>
            <a:ext cx="110013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en-US" altLang="en-US" sz="1200" b="1">
                <a:solidFill>
                  <a:srgbClr val="FFFFFF"/>
                </a:solidFill>
                <a:latin typeface="Lato" pitchFamily="34" charset="0"/>
                <a:cs typeface="Lato" pitchFamily="34" charset="0"/>
                <a:sym typeface="Lato" pitchFamily="34" charset="0"/>
              </a:rPr>
              <a:t>UNECA.ORG</a:t>
            </a:r>
          </a:p>
        </p:txBody>
      </p:sp>
      <p:sp>
        <p:nvSpPr>
          <p:cNvPr id="4106" name="Line 13"/>
          <p:cNvSpPr>
            <a:spLocks noChangeShapeType="1"/>
          </p:cNvSpPr>
          <p:nvPr/>
        </p:nvSpPr>
        <p:spPr bwMode="auto">
          <a:xfrm>
            <a:off x="0" y="6851650"/>
            <a:ext cx="9144000" cy="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en-GB"/>
          </a:p>
        </p:txBody>
      </p:sp>
      <p:sp>
        <p:nvSpPr>
          <p:cNvPr id="4108" name="AutoShape 2"/>
          <p:cNvSpPr>
            <a:spLocks/>
          </p:cNvSpPr>
          <p:nvPr/>
        </p:nvSpPr>
        <p:spPr bwMode="auto">
          <a:xfrm>
            <a:off x="0" y="414338"/>
            <a:ext cx="4481060" cy="354012"/>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929" y="0"/>
                </a:moveTo>
                <a:lnTo>
                  <a:pt x="0" y="0"/>
                </a:lnTo>
                <a:lnTo>
                  <a:pt x="0" y="21600"/>
                </a:lnTo>
                <a:lnTo>
                  <a:pt x="20929" y="21600"/>
                </a:lnTo>
                <a:lnTo>
                  <a:pt x="21107" y="21274"/>
                </a:lnTo>
                <a:lnTo>
                  <a:pt x="21268" y="20353"/>
                </a:lnTo>
                <a:lnTo>
                  <a:pt x="21404" y="18924"/>
                </a:lnTo>
                <a:lnTo>
                  <a:pt x="21508" y="17076"/>
                </a:lnTo>
                <a:lnTo>
                  <a:pt x="21576" y="14893"/>
                </a:lnTo>
                <a:lnTo>
                  <a:pt x="21600" y="12465"/>
                </a:lnTo>
                <a:lnTo>
                  <a:pt x="21600" y="9135"/>
                </a:lnTo>
                <a:lnTo>
                  <a:pt x="21576" y="6707"/>
                </a:lnTo>
                <a:lnTo>
                  <a:pt x="21508" y="4524"/>
                </a:lnTo>
                <a:lnTo>
                  <a:pt x="21404" y="2676"/>
                </a:lnTo>
                <a:lnTo>
                  <a:pt x="21268" y="1247"/>
                </a:lnTo>
                <a:lnTo>
                  <a:pt x="21107" y="326"/>
                </a:lnTo>
                <a:lnTo>
                  <a:pt x="20929" y="0"/>
                </a:lnTo>
                <a:close/>
              </a:path>
            </a:pathLst>
          </a:custGeom>
          <a:solidFill>
            <a:srgbClr val="0A7CB8"/>
          </a:solidFill>
          <a:ln>
            <a:noFill/>
          </a:ln>
          <a:extLs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Lst>
        </p:spPr>
        <p:txBody>
          <a:bodyPr lIns="45720" rIns="45720"/>
          <a:lstStyle/>
          <a:p>
            <a:endParaRPr lang="en-GB"/>
          </a:p>
        </p:txBody>
      </p:sp>
      <p:sp>
        <p:nvSpPr>
          <p:cNvPr id="4109" name="Rectangle 3"/>
          <p:cNvSpPr>
            <a:spLocks/>
          </p:cNvSpPr>
          <p:nvPr/>
        </p:nvSpPr>
        <p:spPr bwMode="auto">
          <a:xfrm>
            <a:off x="252531" y="450974"/>
            <a:ext cx="4292476"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square"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en-US" altLang="en-US" sz="1600" b="1" dirty="0">
                <a:solidFill>
                  <a:srgbClr val="FFFFFF"/>
                </a:solidFill>
                <a:latin typeface="Lato" pitchFamily="34" charset="0"/>
                <a:cs typeface="Lato" pitchFamily="34" charset="0"/>
                <a:sym typeface="Lato" pitchFamily="34" charset="0"/>
              </a:rPr>
              <a:t>Project interventions     </a:t>
            </a:r>
          </a:p>
          <a:p>
            <a:pPr eaLnBrk="1"/>
            <a:endParaRPr lang="en-US" altLang="en-US" sz="1600" dirty="0">
              <a:solidFill>
                <a:srgbClr val="FFFFFF"/>
              </a:solidFill>
              <a:latin typeface="Lato" pitchFamily="34" charset="0"/>
              <a:cs typeface="Lato" pitchFamily="34" charset="0"/>
              <a:sym typeface="Lato" pitchFamily="34" charset="0"/>
            </a:endParaRPr>
          </a:p>
        </p:txBody>
      </p:sp>
      <p:sp>
        <p:nvSpPr>
          <p:cNvPr id="3" name="TextBox 2"/>
          <p:cNvSpPr txBox="1"/>
          <p:nvPr/>
        </p:nvSpPr>
        <p:spPr>
          <a:xfrm>
            <a:off x="124576" y="834768"/>
            <a:ext cx="8712968" cy="5016758"/>
          </a:xfrm>
          <a:prstGeom prst="rect">
            <a:avLst/>
          </a:prstGeom>
          <a:noFill/>
        </p:spPr>
        <p:txBody>
          <a:bodyPr wrap="square" rtlCol="0">
            <a:spAutoFit/>
          </a:bodyPr>
          <a:lstStyle/>
          <a:p>
            <a:pPr marL="342900" indent="-342900" algn="just">
              <a:buFont typeface="Arial" panose="020B0604020202020204" pitchFamily="34" charset="0"/>
              <a:buChar char="•"/>
            </a:pPr>
            <a:r>
              <a:rPr lang="en-GB" sz="2000" dirty="0"/>
              <a:t>Key studies</a:t>
            </a:r>
          </a:p>
          <a:p>
            <a:pPr marL="342900" indent="-342900" algn="just">
              <a:buFont typeface="Arial" panose="020B0604020202020204" pitchFamily="34" charset="0"/>
              <a:buChar char="•"/>
            </a:pPr>
            <a:endParaRPr lang="en-GB" sz="2000" dirty="0"/>
          </a:p>
          <a:p>
            <a:pPr marL="342900" indent="-342900" algn="just">
              <a:buFont typeface="Arial" panose="020B0604020202020204" pitchFamily="34" charset="0"/>
              <a:buChar char="•"/>
            </a:pPr>
            <a:r>
              <a:rPr lang="en-GB" sz="2000" dirty="0"/>
              <a:t> </a:t>
            </a:r>
            <a:r>
              <a:rPr lang="en-US" sz="2000" dirty="0"/>
              <a:t>i)	Study on </a:t>
            </a:r>
            <a:r>
              <a:rPr lang="en-US" sz="2000" b="1" dirty="0">
                <a:solidFill>
                  <a:srgbClr val="FF0000"/>
                </a:solidFill>
              </a:rPr>
              <a:t>E-Commerce Provisions in PTA’s to </a:t>
            </a:r>
            <a:r>
              <a:rPr lang="en-US" sz="2000" dirty="0"/>
              <a:t>strengthen the capacity of the African private sector to take better advantage of e-commerce in preferential trade agreements and arrangements-EAC;</a:t>
            </a:r>
          </a:p>
          <a:p>
            <a:pPr marL="342900" indent="-342900" algn="just">
              <a:buFont typeface="Arial" panose="020B0604020202020204" pitchFamily="34" charset="0"/>
              <a:buChar char="•"/>
            </a:pPr>
            <a:endParaRPr lang="en-US" sz="2000" dirty="0"/>
          </a:p>
          <a:p>
            <a:pPr marL="342900" indent="-342900" algn="just">
              <a:buFont typeface="Arial" panose="020B0604020202020204" pitchFamily="34" charset="0"/>
              <a:buChar char="•"/>
            </a:pPr>
            <a:r>
              <a:rPr lang="en-US" sz="2000" dirty="0"/>
              <a:t>ii)	Study on Extending the benefits of free trade to informal cross border traders with a view to strengthen the capacity of both private and public sector actors to support informal traders to better tap into preferential market access opportunities and gradually formalize their trade, with focus on ECOWAS;</a:t>
            </a:r>
          </a:p>
          <a:p>
            <a:pPr marL="342900" indent="-342900" algn="just">
              <a:buFont typeface="Arial" panose="020B0604020202020204" pitchFamily="34" charset="0"/>
              <a:buChar char="•"/>
            </a:pPr>
            <a:endParaRPr lang="en-US" sz="2000" dirty="0"/>
          </a:p>
          <a:p>
            <a:pPr marL="342900" indent="-342900" algn="just">
              <a:buFont typeface="Arial" panose="020B0604020202020204" pitchFamily="34" charset="0"/>
              <a:buChar char="•"/>
            </a:pPr>
            <a:r>
              <a:rPr lang="en-US" sz="2000" dirty="0"/>
              <a:t>iii)	Study on Negotiating Institutions: Putting in the Right Foundations to strengthen the capacity of the African private sector to better engage in the negotiation and implementation of preferential trade agreements and arrangements, and particularly those relating to trade in services, with focus on ECCAS</a:t>
            </a:r>
            <a:r>
              <a:rPr lang="en-GB" sz="2000" dirty="0"/>
              <a:t>;</a:t>
            </a:r>
          </a:p>
        </p:txBody>
      </p:sp>
      <p:pic>
        <p:nvPicPr>
          <p:cNvPr id="2" name="Picture 1"/>
          <p:cNvPicPr>
            <a:picLocks noChangeAspect="1"/>
          </p:cNvPicPr>
          <p:nvPr/>
        </p:nvPicPr>
        <p:blipFill>
          <a:blip r:embed="rId3"/>
          <a:stretch>
            <a:fillRect/>
          </a:stretch>
        </p:blipFill>
        <p:spPr>
          <a:xfrm>
            <a:off x="4860032" y="172990"/>
            <a:ext cx="4143375" cy="704850"/>
          </a:xfrm>
          <a:prstGeom prst="rect">
            <a:avLst/>
          </a:prstGeom>
        </p:spPr>
      </p:pic>
    </p:spTree>
    <p:extLst>
      <p:ext uri="{BB962C8B-B14F-4D97-AF65-F5344CB8AC3E}">
        <p14:creationId xmlns:p14="http://schemas.microsoft.com/office/powerpoint/2010/main" val="2521331686"/>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p:cNvSpPr>
          <p:nvPr/>
        </p:nvSpPr>
        <p:spPr bwMode="auto">
          <a:xfrm>
            <a:off x="0" y="6135688"/>
            <a:ext cx="6026150" cy="442912"/>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929" y="0"/>
                </a:moveTo>
                <a:lnTo>
                  <a:pt x="0" y="0"/>
                </a:lnTo>
                <a:lnTo>
                  <a:pt x="0" y="21600"/>
                </a:lnTo>
                <a:lnTo>
                  <a:pt x="20929" y="21600"/>
                </a:lnTo>
                <a:lnTo>
                  <a:pt x="21107" y="21274"/>
                </a:lnTo>
                <a:lnTo>
                  <a:pt x="21268" y="20353"/>
                </a:lnTo>
                <a:lnTo>
                  <a:pt x="21404" y="18924"/>
                </a:lnTo>
                <a:lnTo>
                  <a:pt x="21508" y="17076"/>
                </a:lnTo>
                <a:lnTo>
                  <a:pt x="21576" y="14893"/>
                </a:lnTo>
                <a:lnTo>
                  <a:pt x="21600" y="12465"/>
                </a:lnTo>
                <a:lnTo>
                  <a:pt x="21600" y="9135"/>
                </a:lnTo>
                <a:lnTo>
                  <a:pt x="21576" y="6707"/>
                </a:lnTo>
                <a:lnTo>
                  <a:pt x="21508" y="4524"/>
                </a:lnTo>
                <a:lnTo>
                  <a:pt x="21404" y="2676"/>
                </a:lnTo>
                <a:lnTo>
                  <a:pt x="21268" y="1247"/>
                </a:lnTo>
                <a:lnTo>
                  <a:pt x="21107" y="326"/>
                </a:lnTo>
                <a:lnTo>
                  <a:pt x="20929" y="0"/>
                </a:lnTo>
                <a:close/>
              </a:path>
            </a:pathLst>
          </a:custGeom>
          <a:solidFill>
            <a:srgbClr val="0A7CB8"/>
          </a:solidFill>
          <a:ln>
            <a:noFill/>
          </a:ln>
          <a:extLs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Lst>
        </p:spPr>
        <p:txBody>
          <a:bodyPr lIns="45720" rIns="45720"/>
          <a:lstStyle/>
          <a:p>
            <a:pPr eaLnBrk="1"/>
            <a:r>
              <a:rPr lang="en-US" altLang="en-US" dirty="0">
                <a:solidFill>
                  <a:srgbClr val="FFFFFF"/>
                </a:solidFill>
                <a:latin typeface="Lato" pitchFamily="34" charset="0"/>
                <a:cs typeface="Lato" pitchFamily="34" charset="0"/>
                <a:sym typeface="Lato" pitchFamily="34" charset="0"/>
              </a:rPr>
              <a:t> </a:t>
            </a:r>
            <a:r>
              <a:rPr lang="en-US" altLang="en-US" sz="1800" dirty="0">
                <a:solidFill>
                  <a:srgbClr val="FFFFFF"/>
                </a:solidFill>
                <a:latin typeface="Lato" pitchFamily="34" charset="0"/>
                <a:cs typeface="Lato" pitchFamily="34" charset="0"/>
                <a:sym typeface="Lato" pitchFamily="34" charset="0"/>
              </a:rPr>
              <a:t> </a:t>
            </a:r>
          </a:p>
        </p:txBody>
      </p:sp>
      <p:sp>
        <p:nvSpPr>
          <p:cNvPr id="4100" name="AutoShape 4"/>
          <p:cNvSpPr>
            <a:spLocks/>
          </p:cNvSpPr>
          <p:nvPr/>
        </p:nvSpPr>
        <p:spPr bwMode="auto">
          <a:xfrm>
            <a:off x="0" y="0"/>
            <a:ext cx="9131300" cy="68453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21600"/>
                </a:moveTo>
                <a:lnTo>
                  <a:pt x="0" y="0"/>
                </a:lnTo>
                <a:lnTo>
                  <a:pt x="21600" y="0"/>
                </a:lnTo>
              </a:path>
            </a:pathLst>
          </a:custGeom>
          <a:noFill/>
          <a:ln w="3175" cap="flat" cmpd="sng">
            <a:solidFill>
              <a:srgbClr val="7B7B7B"/>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45720" rIns="45720"/>
          <a:lstStyle/>
          <a:p>
            <a:endParaRPr lang="en-GB"/>
          </a:p>
        </p:txBody>
      </p:sp>
      <p:sp>
        <p:nvSpPr>
          <p:cNvPr id="4101" name="AutoShape 5"/>
          <p:cNvSpPr>
            <a:spLocks/>
          </p:cNvSpPr>
          <p:nvPr/>
        </p:nvSpPr>
        <p:spPr bwMode="auto">
          <a:xfrm>
            <a:off x="0" y="0"/>
            <a:ext cx="9131300" cy="68453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21600"/>
                </a:moveTo>
                <a:lnTo>
                  <a:pt x="0" y="0"/>
                </a:lnTo>
                <a:lnTo>
                  <a:pt x="21600" y="0"/>
                </a:lnTo>
              </a:path>
            </a:pathLst>
          </a:custGeom>
          <a:noFill/>
          <a:ln w="3175" cap="flat" cmpd="sng">
            <a:solidFill>
              <a:srgbClr val="7B7B7B"/>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45720" rIns="45720"/>
          <a:lstStyle/>
          <a:p>
            <a:endParaRPr lang="en-GB"/>
          </a:p>
        </p:txBody>
      </p:sp>
      <p:sp>
        <p:nvSpPr>
          <p:cNvPr id="4104" name="Rectangle 10"/>
          <p:cNvSpPr>
            <a:spLocks/>
          </p:cNvSpPr>
          <p:nvPr/>
        </p:nvSpPr>
        <p:spPr bwMode="auto">
          <a:xfrm>
            <a:off x="6313488" y="6256338"/>
            <a:ext cx="110013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en-US" altLang="en-US" sz="1200" b="1">
                <a:solidFill>
                  <a:srgbClr val="FFFFFF"/>
                </a:solidFill>
                <a:latin typeface="Lato" pitchFamily="34" charset="0"/>
                <a:cs typeface="Lato" pitchFamily="34" charset="0"/>
                <a:sym typeface="Lato" pitchFamily="34" charset="0"/>
              </a:rPr>
              <a:t>UNECA.ORG</a:t>
            </a:r>
          </a:p>
        </p:txBody>
      </p:sp>
      <p:sp>
        <p:nvSpPr>
          <p:cNvPr id="4106" name="Line 13"/>
          <p:cNvSpPr>
            <a:spLocks noChangeShapeType="1"/>
          </p:cNvSpPr>
          <p:nvPr/>
        </p:nvSpPr>
        <p:spPr bwMode="auto">
          <a:xfrm>
            <a:off x="0" y="6851650"/>
            <a:ext cx="9144000" cy="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en-GB"/>
          </a:p>
        </p:txBody>
      </p:sp>
      <p:sp>
        <p:nvSpPr>
          <p:cNvPr id="4108" name="AutoShape 2"/>
          <p:cNvSpPr>
            <a:spLocks/>
          </p:cNvSpPr>
          <p:nvPr/>
        </p:nvSpPr>
        <p:spPr bwMode="auto">
          <a:xfrm>
            <a:off x="0" y="414338"/>
            <a:ext cx="4481060" cy="354012"/>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929" y="0"/>
                </a:moveTo>
                <a:lnTo>
                  <a:pt x="0" y="0"/>
                </a:lnTo>
                <a:lnTo>
                  <a:pt x="0" y="21600"/>
                </a:lnTo>
                <a:lnTo>
                  <a:pt x="20929" y="21600"/>
                </a:lnTo>
                <a:lnTo>
                  <a:pt x="21107" y="21274"/>
                </a:lnTo>
                <a:lnTo>
                  <a:pt x="21268" y="20353"/>
                </a:lnTo>
                <a:lnTo>
                  <a:pt x="21404" y="18924"/>
                </a:lnTo>
                <a:lnTo>
                  <a:pt x="21508" y="17076"/>
                </a:lnTo>
                <a:lnTo>
                  <a:pt x="21576" y="14893"/>
                </a:lnTo>
                <a:lnTo>
                  <a:pt x="21600" y="12465"/>
                </a:lnTo>
                <a:lnTo>
                  <a:pt x="21600" y="9135"/>
                </a:lnTo>
                <a:lnTo>
                  <a:pt x="21576" y="6707"/>
                </a:lnTo>
                <a:lnTo>
                  <a:pt x="21508" y="4524"/>
                </a:lnTo>
                <a:lnTo>
                  <a:pt x="21404" y="2676"/>
                </a:lnTo>
                <a:lnTo>
                  <a:pt x="21268" y="1247"/>
                </a:lnTo>
                <a:lnTo>
                  <a:pt x="21107" y="326"/>
                </a:lnTo>
                <a:lnTo>
                  <a:pt x="20929" y="0"/>
                </a:lnTo>
                <a:close/>
              </a:path>
            </a:pathLst>
          </a:custGeom>
          <a:solidFill>
            <a:srgbClr val="0A7CB8"/>
          </a:solidFill>
          <a:ln>
            <a:noFill/>
          </a:ln>
          <a:extLs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Lst>
        </p:spPr>
        <p:txBody>
          <a:bodyPr lIns="45720" rIns="45720"/>
          <a:lstStyle/>
          <a:p>
            <a:endParaRPr lang="en-GB"/>
          </a:p>
        </p:txBody>
      </p:sp>
      <p:sp>
        <p:nvSpPr>
          <p:cNvPr id="4109" name="Rectangle 3"/>
          <p:cNvSpPr>
            <a:spLocks/>
          </p:cNvSpPr>
          <p:nvPr/>
        </p:nvSpPr>
        <p:spPr bwMode="auto">
          <a:xfrm>
            <a:off x="252531" y="450974"/>
            <a:ext cx="4292476"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square"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en-US" altLang="en-US" sz="1600" b="1" dirty="0">
                <a:solidFill>
                  <a:srgbClr val="FFFFFF"/>
                </a:solidFill>
                <a:latin typeface="Lato" pitchFamily="34" charset="0"/>
                <a:cs typeface="Lato" pitchFamily="34" charset="0"/>
                <a:sym typeface="Lato" pitchFamily="34" charset="0"/>
              </a:rPr>
              <a:t>Project interventions     </a:t>
            </a:r>
          </a:p>
          <a:p>
            <a:pPr eaLnBrk="1"/>
            <a:endParaRPr lang="en-US" altLang="en-US" sz="1600" dirty="0">
              <a:solidFill>
                <a:srgbClr val="FFFFFF"/>
              </a:solidFill>
              <a:latin typeface="Lato" pitchFamily="34" charset="0"/>
              <a:cs typeface="Lato" pitchFamily="34" charset="0"/>
              <a:sym typeface="Lato" pitchFamily="34" charset="0"/>
            </a:endParaRPr>
          </a:p>
        </p:txBody>
      </p:sp>
      <p:sp>
        <p:nvSpPr>
          <p:cNvPr id="3" name="TextBox 2"/>
          <p:cNvSpPr txBox="1"/>
          <p:nvPr/>
        </p:nvSpPr>
        <p:spPr>
          <a:xfrm>
            <a:off x="107504" y="834552"/>
            <a:ext cx="8479872" cy="4708981"/>
          </a:xfrm>
          <a:prstGeom prst="rect">
            <a:avLst/>
          </a:prstGeom>
          <a:noFill/>
        </p:spPr>
        <p:txBody>
          <a:bodyPr wrap="square" rtlCol="0">
            <a:spAutoFit/>
          </a:bodyPr>
          <a:lstStyle/>
          <a:p>
            <a:pPr marL="342900" indent="-342900" algn="just">
              <a:buFont typeface="Arial" panose="020B0604020202020204" pitchFamily="34" charset="0"/>
              <a:buChar char="•"/>
            </a:pPr>
            <a:r>
              <a:rPr lang="en-GB" sz="2000" dirty="0"/>
              <a:t>Key studies</a:t>
            </a:r>
          </a:p>
          <a:p>
            <a:pPr marL="342900" indent="-342900" algn="just">
              <a:buFont typeface="Arial" panose="020B0604020202020204" pitchFamily="34" charset="0"/>
              <a:buChar char="•"/>
            </a:pPr>
            <a:endParaRPr lang="en-GB" sz="2000" dirty="0"/>
          </a:p>
          <a:p>
            <a:pPr marL="342900" indent="-342900" algn="just">
              <a:buFont typeface="Arial" panose="020B0604020202020204" pitchFamily="34" charset="0"/>
              <a:buChar char="•"/>
            </a:pPr>
            <a:r>
              <a:rPr lang="en-US" sz="2000" dirty="0"/>
              <a:t>iv)	Study on Preferential Trade Agreement Compliance to strengthen the capacity of the African private sector to comply with and take better advantage of preferential trade agreements and arrangements (emphasize on TBT and SPS), focusing on Southern Africa. </a:t>
            </a:r>
          </a:p>
          <a:p>
            <a:pPr marL="342900" indent="-342900" algn="just">
              <a:buFont typeface="Arial" panose="020B0604020202020204" pitchFamily="34" charset="0"/>
              <a:buChar char="•"/>
            </a:pPr>
            <a:endParaRPr lang="en-US" sz="2000" dirty="0"/>
          </a:p>
          <a:p>
            <a:pPr marL="342900" indent="-342900" algn="just">
              <a:buFont typeface="Arial" panose="020B0604020202020204" pitchFamily="34" charset="0"/>
              <a:buChar char="•"/>
            </a:pPr>
            <a:r>
              <a:rPr lang="en-US" sz="2000" dirty="0"/>
              <a:t>v)	Study on PTA utilization by the private sector in Africa, and particularly vulnerable groups within the private sector, the constraints they face, and where support to improve the use of PTAs should be prioritized, with continental focus. </a:t>
            </a:r>
          </a:p>
          <a:p>
            <a:pPr marL="342900" indent="-342900" algn="just">
              <a:buFont typeface="Arial" panose="020B0604020202020204" pitchFamily="34" charset="0"/>
              <a:buChar char="•"/>
            </a:pPr>
            <a:endParaRPr lang="en-US" sz="2000" dirty="0"/>
          </a:p>
          <a:p>
            <a:pPr marL="342900" indent="-342900" algn="just">
              <a:buFont typeface="Arial" panose="020B0604020202020204" pitchFamily="34" charset="0"/>
              <a:buChar char="•"/>
            </a:pPr>
            <a:r>
              <a:rPr lang="en-US" sz="2000" dirty="0"/>
              <a:t>These studies will take into account issues on regional trade agreement, Economic Partnership Agreements and other preferential trade arrangements that African countries are beneficiaries of. </a:t>
            </a:r>
          </a:p>
        </p:txBody>
      </p:sp>
      <p:pic>
        <p:nvPicPr>
          <p:cNvPr id="2" name="Picture 1"/>
          <p:cNvPicPr>
            <a:picLocks noChangeAspect="1"/>
          </p:cNvPicPr>
          <p:nvPr/>
        </p:nvPicPr>
        <p:blipFill>
          <a:blip r:embed="rId3"/>
          <a:stretch>
            <a:fillRect/>
          </a:stretch>
        </p:blipFill>
        <p:spPr>
          <a:xfrm>
            <a:off x="4860032" y="172990"/>
            <a:ext cx="4143375" cy="704850"/>
          </a:xfrm>
          <a:prstGeom prst="rect">
            <a:avLst/>
          </a:prstGeom>
        </p:spPr>
      </p:pic>
    </p:spTree>
    <p:extLst>
      <p:ext uri="{BB962C8B-B14F-4D97-AF65-F5344CB8AC3E}">
        <p14:creationId xmlns:p14="http://schemas.microsoft.com/office/powerpoint/2010/main" val="4247464757"/>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p:cNvSpPr>
          <p:nvPr/>
        </p:nvSpPr>
        <p:spPr bwMode="auto">
          <a:xfrm>
            <a:off x="0" y="6135688"/>
            <a:ext cx="6026150" cy="442912"/>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929" y="0"/>
                </a:moveTo>
                <a:lnTo>
                  <a:pt x="0" y="0"/>
                </a:lnTo>
                <a:lnTo>
                  <a:pt x="0" y="21600"/>
                </a:lnTo>
                <a:lnTo>
                  <a:pt x="20929" y="21600"/>
                </a:lnTo>
                <a:lnTo>
                  <a:pt x="21107" y="21274"/>
                </a:lnTo>
                <a:lnTo>
                  <a:pt x="21268" y="20353"/>
                </a:lnTo>
                <a:lnTo>
                  <a:pt x="21404" y="18924"/>
                </a:lnTo>
                <a:lnTo>
                  <a:pt x="21508" y="17076"/>
                </a:lnTo>
                <a:lnTo>
                  <a:pt x="21576" y="14893"/>
                </a:lnTo>
                <a:lnTo>
                  <a:pt x="21600" y="12465"/>
                </a:lnTo>
                <a:lnTo>
                  <a:pt x="21600" y="9135"/>
                </a:lnTo>
                <a:lnTo>
                  <a:pt x="21576" y="6707"/>
                </a:lnTo>
                <a:lnTo>
                  <a:pt x="21508" y="4524"/>
                </a:lnTo>
                <a:lnTo>
                  <a:pt x="21404" y="2676"/>
                </a:lnTo>
                <a:lnTo>
                  <a:pt x="21268" y="1247"/>
                </a:lnTo>
                <a:lnTo>
                  <a:pt x="21107" y="326"/>
                </a:lnTo>
                <a:lnTo>
                  <a:pt x="20929" y="0"/>
                </a:lnTo>
                <a:close/>
              </a:path>
            </a:pathLst>
          </a:custGeom>
          <a:solidFill>
            <a:srgbClr val="0A7CB8"/>
          </a:solidFill>
          <a:ln>
            <a:noFill/>
          </a:ln>
          <a:extLs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Lst>
        </p:spPr>
        <p:txBody>
          <a:bodyPr lIns="45720" rIns="45720"/>
          <a:lstStyle/>
          <a:p>
            <a:pPr eaLnBrk="1"/>
            <a:endParaRPr lang="en-US" altLang="en-US" dirty="0">
              <a:solidFill>
                <a:srgbClr val="FFFFFF"/>
              </a:solidFill>
              <a:latin typeface="Lato" pitchFamily="34" charset="0"/>
              <a:cs typeface="Lato" pitchFamily="34" charset="0"/>
              <a:sym typeface="Lato" pitchFamily="34" charset="0"/>
            </a:endParaRPr>
          </a:p>
          <a:p>
            <a:pPr eaLnBrk="1"/>
            <a:r>
              <a:rPr lang="en-US" altLang="en-US" dirty="0">
                <a:solidFill>
                  <a:srgbClr val="FFFFFF"/>
                </a:solidFill>
                <a:latin typeface="Lato" pitchFamily="34" charset="0"/>
                <a:cs typeface="Lato" pitchFamily="34" charset="0"/>
                <a:sym typeface="Lato" pitchFamily="34" charset="0"/>
              </a:rPr>
              <a:t> </a:t>
            </a:r>
            <a:r>
              <a:rPr lang="en-US" altLang="en-US" sz="1800" dirty="0">
                <a:solidFill>
                  <a:srgbClr val="FFFFFF"/>
                </a:solidFill>
                <a:latin typeface="Lato" pitchFamily="34" charset="0"/>
                <a:cs typeface="Lato" pitchFamily="34" charset="0"/>
                <a:sym typeface="Lato" pitchFamily="34" charset="0"/>
              </a:rPr>
              <a:t> </a:t>
            </a:r>
          </a:p>
        </p:txBody>
      </p:sp>
      <p:sp>
        <p:nvSpPr>
          <p:cNvPr id="4100" name="AutoShape 4"/>
          <p:cNvSpPr>
            <a:spLocks/>
          </p:cNvSpPr>
          <p:nvPr/>
        </p:nvSpPr>
        <p:spPr bwMode="auto">
          <a:xfrm>
            <a:off x="0" y="0"/>
            <a:ext cx="9131300" cy="68453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21600"/>
                </a:moveTo>
                <a:lnTo>
                  <a:pt x="0" y="0"/>
                </a:lnTo>
                <a:lnTo>
                  <a:pt x="21600" y="0"/>
                </a:lnTo>
              </a:path>
            </a:pathLst>
          </a:custGeom>
          <a:noFill/>
          <a:ln w="3175" cap="flat" cmpd="sng">
            <a:solidFill>
              <a:srgbClr val="7B7B7B"/>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45720" rIns="45720"/>
          <a:lstStyle/>
          <a:p>
            <a:endParaRPr lang="en-GB"/>
          </a:p>
        </p:txBody>
      </p:sp>
      <p:sp>
        <p:nvSpPr>
          <p:cNvPr id="4101" name="AutoShape 5"/>
          <p:cNvSpPr>
            <a:spLocks/>
          </p:cNvSpPr>
          <p:nvPr/>
        </p:nvSpPr>
        <p:spPr bwMode="auto">
          <a:xfrm>
            <a:off x="0" y="0"/>
            <a:ext cx="9131300" cy="68453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21600"/>
                </a:moveTo>
                <a:lnTo>
                  <a:pt x="0" y="0"/>
                </a:lnTo>
                <a:lnTo>
                  <a:pt x="21600" y="0"/>
                </a:lnTo>
              </a:path>
            </a:pathLst>
          </a:custGeom>
          <a:noFill/>
          <a:ln w="3175" cap="flat" cmpd="sng">
            <a:solidFill>
              <a:srgbClr val="7B7B7B"/>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45720" rIns="45720"/>
          <a:lstStyle/>
          <a:p>
            <a:endParaRPr lang="en-GB"/>
          </a:p>
        </p:txBody>
      </p:sp>
      <p:sp>
        <p:nvSpPr>
          <p:cNvPr id="4104" name="Rectangle 10"/>
          <p:cNvSpPr>
            <a:spLocks/>
          </p:cNvSpPr>
          <p:nvPr/>
        </p:nvSpPr>
        <p:spPr bwMode="auto">
          <a:xfrm>
            <a:off x="6313488" y="6256338"/>
            <a:ext cx="110013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en-US" altLang="en-US" sz="1200" b="1">
                <a:solidFill>
                  <a:srgbClr val="FFFFFF"/>
                </a:solidFill>
                <a:latin typeface="Lato" pitchFamily="34" charset="0"/>
                <a:cs typeface="Lato" pitchFamily="34" charset="0"/>
                <a:sym typeface="Lato" pitchFamily="34" charset="0"/>
              </a:rPr>
              <a:t>UNECA.ORG</a:t>
            </a:r>
          </a:p>
        </p:txBody>
      </p:sp>
      <p:sp>
        <p:nvSpPr>
          <p:cNvPr id="4105" name="Rectangle 12"/>
          <p:cNvSpPr>
            <a:spLocks/>
          </p:cNvSpPr>
          <p:nvPr/>
        </p:nvSpPr>
        <p:spPr bwMode="auto">
          <a:xfrm>
            <a:off x="4659313" y="414338"/>
            <a:ext cx="56038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fld id="{60B35836-12AE-4245-8B93-3E99E4B62338}" type="slidenum">
              <a:rPr lang="en-US" altLang="en-US" sz="1600" b="1">
                <a:solidFill>
                  <a:srgbClr val="0070C0"/>
                </a:solidFill>
                <a:latin typeface="Lucida Sans" panose="020B0602030504020204" pitchFamily="34" charset="0"/>
                <a:sym typeface="Lucida Sans" panose="020B0602030504020204" pitchFamily="34" charset="0"/>
              </a:rPr>
              <a:pPr eaLnBrk="1"/>
              <a:t>7</a:t>
            </a:fld>
            <a:endParaRPr lang="en-US" altLang="en-US" sz="1600" b="1">
              <a:solidFill>
                <a:srgbClr val="0070C0"/>
              </a:solidFill>
              <a:latin typeface="Lucida Sans" panose="020B0602030504020204" pitchFamily="34" charset="0"/>
              <a:sym typeface="Lucida Sans" panose="020B0602030504020204" pitchFamily="34" charset="0"/>
            </a:endParaRPr>
          </a:p>
        </p:txBody>
      </p:sp>
      <p:sp>
        <p:nvSpPr>
          <p:cNvPr id="4106" name="Line 13"/>
          <p:cNvSpPr>
            <a:spLocks noChangeShapeType="1"/>
          </p:cNvSpPr>
          <p:nvPr/>
        </p:nvSpPr>
        <p:spPr bwMode="auto">
          <a:xfrm>
            <a:off x="0" y="6851650"/>
            <a:ext cx="9144000" cy="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en-GB"/>
          </a:p>
        </p:txBody>
      </p:sp>
      <p:sp>
        <p:nvSpPr>
          <p:cNvPr id="4108" name="AutoShape 2"/>
          <p:cNvSpPr>
            <a:spLocks/>
          </p:cNvSpPr>
          <p:nvPr/>
        </p:nvSpPr>
        <p:spPr bwMode="auto">
          <a:xfrm>
            <a:off x="0" y="414338"/>
            <a:ext cx="4932040" cy="354012"/>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929" y="0"/>
                </a:moveTo>
                <a:lnTo>
                  <a:pt x="0" y="0"/>
                </a:lnTo>
                <a:lnTo>
                  <a:pt x="0" y="21600"/>
                </a:lnTo>
                <a:lnTo>
                  <a:pt x="20929" y="21600"/>
                </a:lnTo>
                <a:lnTo>
                  <a:pt x="21107" y="21274"/>
                </a:lnTo>
                <a:lnTo>
                  <a:pt x="21268" y="20353"/>
                </a:lnTo>
                <a:lnTo>
                  <a:pt x="21404" y="18924"/>
                </a:lnTo>
                <a:lnTo>
                  <a:pt x="21508" y="17076"/>
                </a:lnTo>
                <a:lnTo>
                  <a:pt x="21576" y="14893"/>
                </a:lnTo>
                <a:lnTo>
                  <a:pt x="21600" y="12465"/>
                </a:lnTo>
                <a:lnTo>
                  <a:pt x="21600" y="9135"/>
                </a:lnTo>
                <a:lnTo>
                  <a:pt x="21576" y="6707"/>
                </a:lnTo>
                <a:lnTo>
                  <a:pt x="21508" y="4524"/>
                </a:lnTo>
                <a:lnTo>
                  <a:pt x="21404" y="2676"/>
                </a:lnTo>
                <a:lnTo>
                  <a:pt x="21268" y="1247"/>
                </a:lnTo>
                <a:lnTo>
                  <a:pt x="21107" y="326"/>
                </a:lnTo>
                <a:lnTo>
                  <a:pt x="20929" y="0"/>
                </a:lnTo>
                <a:close/>
              </a:path>
            </a:pathLst>
          </a:custGeom>
          <a:solidFill>
            <a:srgbClr val="0A7CB8"/>
          </a:solidFill>
          <a:ln>
            <a:noFill/>
          </a:ln>
          <a:extLs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Lst>
        </p:spPr>
        <p:txBody>
          <a:bodyPr lIns="45720" rIns="45720"/>
          <a:lstStyle/>
          <a:p>
            <a:endParaRPr lang="en-GB"/>
          </a:p>
        </p:txBody>
      </p:sp>
      <p:sp>
        <p:nvSpPr>
          <p:cNvPr id="4109" name="Rectangle 3"/>
          <p:cNvSpPr>
            <a:spLocks/>
          </p:cNvSpPr>
          <p:nvPr/>
        </p:nvSpPr>
        <p:spPr bwMode="auto">
          <a:xfrm>
            <a:off x="179512" y="454025"/>
            <a:ext cx="4292476"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square"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en-US" altLang="en-US" sz="1600" b="1" dirty="0">
                <a:solidFill>
                  <a:srgbClr val="FFFFFF"/>
                </a:solidFill>
                <a:latin typeface="Lato" pitchFamily="34" charset="0"/>
                <a:cs typeface="Lato" pitchFamily="34" charset="0"/>
                <a:sym typeface="Lato" pitchFamily="34" charset="0"/>
              </a:rPr>
              <a:t>Methodology of implementation  </a:t>
            </a:r>
          </a:p>
          <a:p>
            <a:pPr eaLnBrk="1"/>
            <a:endParaRPr lang="en-US" altLang="en-US" sz="1600" dirty="0">
              <a:solidFill>
                <a:srgbClr val="FFFFFF"/>
              </a:solidFill>
              <a:latin typeface="Lato" pitchFamily="34" charset="0"/>
              <a:cs typeface="Lato" pitchFamily="34" charset="0"/>
              <a:sym typeface="Lato" pitchFamily="34" charset="0"/>
            </a:endParaRPr>
          </a:p>
        </p:txBody>
      </p:sp>
      <p:pic>
        <p:nvPicPr>
          <p:cNvPr id="2" name="Picture 1"/>
          <p:cNvPicPr>
            <a:picLocks noChangeAspect="1"/>
          </p:cNvPicPr>
          <p:nvPr/>
        </p:nvPicPr>
        <p:blipFill>
          <a:blip r:embed="rId3"/>
          <a:stretch>
            <a:fillRect/>
          </a:stretch>
        </p:blipFill>
        <p:spPr>
          <a:xfrm>
            <a:off x="4816153" y="151718"/>
            <a:ext cx="4143375" cy="704850"/>
          </a:xfrm>
          <a:prstGeom prst="rect">
            <a:avLst/>
          </a:prstGeom>
        </p:spPr>
      </p:pic>
      <p:sp>
        <p:nvSpPr>
          <p:cNvPr id="5" name="TextBox 4"/>
          <p:cNvSpPr txBox="1"/>
          <p:nvPr/>
        </p:nvSpPr>
        <p:spPr>
          <a:xfrm>
            <a:off x="205040" y="5163017"/>
            <a:ext cx="5821109" cy="923330"/>
          </a:xfrm>
          <a:prstGeom prst="rect">
            <a:avLst/>
          </a:prstGeom>
          <a:solidFill>
            <a:schemeClr val="accent2">
              <a:lumMod val="20000"/>
              <a:lumOff val="80000"/>
            </a:schemeClr>
          </a:solidFill>
        </p:spPr>
        <p:txBody>
          <a:bodyPr wrap="square" rtlCol="0">
            <a:spAutoFit/>
          </a:bodyPr>
          <a:lstStyle/>
          <a:p>
            <a:pPr algn="ctr"/>
            <a:r>
              <a:rPr lang="en-GB" dirty="0"/>
              <a:t>5 Regional studies on Ecommerce, Trade Institutions, Informal Cross border Trade, Standards and PTA utilisation</a:t>
            </a:r>
          </a:p>
          <a:p>
            <a:pPr algn="ctr"/>
            <a:r>
              <a:rPr lang="en-GB" dirty="0"/>
              <a:t>Partnerships with IDEP, TRALAC and TRAPCA</a:t>
            </a:r>
          </a:p>
        </p:txBody>
      </p:sp>
      <p:sp>
        <p:nvSpPr>
          <p:cNvPr id="6" name="Right Arrow 5"/>
          <p:cNvSpPr/>
          <p:nvPr/>
        </p:nvSpPr>
        <p:spPr bwMode="auto">
          <a:xfrm rot="16200000">
            <a:off x="2967308" y="4927128"/>
            <a:ext cx="228978" cy="115541"/>
          </a:xfrm>
          <a:prstGeom prst="rightArrow">
            <a:avLst/>
          </a:prstGeom>
          <a:solidFill>
            <a:srgbClr val="FFFFFF"/>
          </a:solidFill>
          <a:ln w="25400" cap="flat" cmpd="sng" algn="ctr">
            <a:solidFill>
              <a:schemeClr val="accent1"/>
            </a:solidFill>
            <a:prstDash val="solid"/>
            <a:round/>
            <a:headEnd type="none" w="med" len="med"/>
            <a:tailEnd type="none" w="med" len="med"/>
          </a:ln>
          <a:effectLst>
            <a:outerShdw dist="23000" dir="5400000" algn="ctr" rotWithShape="0">
              <a:srgbClr val="000000">
                <a:alpha val="34999"/>
              </a:srgbClr>
            </a:outerShdw>
          </a:effectLst>
        </p:spPr>
        <p:txBody>
          <a:bodyPr vert="horz" wrap="square" lIns="45720" tIns="45720" rIns="45720" bIns="45720" numCol="1" rtlCol="0" anchor="ctr" anchorCtr="0" compatLnSpc="1">
            <a:prstTxWarp prst="textNoShape">
              <a:avLst/>
            </a:prstTxWarp>
            <a:spAutoFit/>
          </a:bodyPr>
          <a:lstStyle/>
          <a:p>
            <a:pPr marL="0" marR="0" indent="0" algn="l" defTabSz="914400" rtl="0" eaLnBrk="1" fontAlgn="base" latinLnBrk="0" hangingPunct="0">
              <a:lnSpc>
                <a:spcPct val="100000"/>
              </a:lnSpc>
              <a:spcBef>
                <a:spcPct val="0"/>
              </a:spcBef>
              <a:spcAft>
                <a:spcPct val="0"/>
              </a:spcAft>
              <a:buClrTx/>
              <a:buSzTx/>
              <a:buFontTx/>
              <a:buNone/>
              <a:tabLst/>
            </a:pPr>
            <a:endParaRPr kumimoji="0" lang="en-GB" sz="1800" b="0" i="0" u="none" strike="noStrike" cap="none" normalizeH="0" baseline="0">
              <a:ln>
                <a:noFill/>
              </a:ln>
              <a:solidFill>
                <a:srgbClr val="000000"/>
              </a:solidFill>
              <a:effectLst/>
              <a:latin typeface="Calibri" pitchFamily="34" charset="0"/>
              <a:ea typeface="Calibri" pitchFamily="34" charset="0"/>
              <a:cs typeface="Calibri" pitchFamily="34" charset="0"/>
              <a:sym typeface="Calibri" pitchFamily="34" charset="0"/>
            </a:endParaRPr>
          </a:p>
        </p:txBody>
      </p:sp>
      <p:sp>
        <p:nvSpPr>
          <p:cNvPr id="7" name="TextBox 6"/>
          <p:cNvSpPr txBox="1"/>
          <p:nvPr/>
        </p:nvSpPr>
        <p:spPr>
          <a:xfrm>
            <a:off x="221613" y="4169039"/>
            <a:ext cx="5835909" cy="646331"/>
          </a:xfrm>
          <a:prstGeom prst="rect">
            <a:avLst/>
          </a:prstGeom>
          <a:solidFill>
            <a:schemeClr val="accent1">
              <a:lumMod val="20000"/>
              <a:lumOff val="80000"/>
            </a:schemeClr>
          </a:solidFill>
        </p:spPr>
        <p:txBody>
          <a:bodyPr wrap="square" rtlCol="0">
            <a:spAutoFit/>
          </a:bodyPr>
          <a:lstStyle/>
          <a:p>
            <a:pPr algn="ctr"/>
            <a:r>
              <a:rPr lang="en-GB" dirty="0"/>
              <a:t>Validation of Studies to ensure that they respond to specific issues in the regions – Working with RECs and Private Sector </a:t>
            </a:r>
          </a:p>
        </p:txBody>
      </p:sp>
      <p:sp>
        <p:nvSpPr>
          <p:cNvPr id="8" name="Up Arrow 7"/>
          <p:cNvSpPr/>
          <p:nvPr/>
        </p:nvSpPr>
        <p:spPr bwMode="auto">
          <a:xfrm>
            <a:off x="2994946" y="3758067"/>
            <a:ext cx="138880" cy="235485"/>
          </a:xfrm>
          <a:prstGeom prst="upArrow">
            <a:avLst/>
          </a:prstGeom>
          <a:solidFill>
            <a:srgbClr val="FFFFFF"/>
          </a:solidFill>
          <a:ln w="25400" cap="flat" cmpd="sng" algn="ctr">
            <a:solidFill>
              <a:schemeClr val="accent1"/>
            </a:solidFill>
            <a:prstDash val="solid"/>
            <a:round/>
            <a:headEnd type="none" w="med" len="med"/>
            <a:tailEnd type="none" w="med" len="med"/>
          </a:ln>
          <a:effectLst>
            <a:outerShdw dist="23000" dir="5400000" algn="ctr" rotWithShape="0">
              <a:srgbClr val="000000">
                <a:alpha val="34999"/>
              </a:srgbClr>
            </a:outerShdw>
          </a:effectLst>
        </p:spPr>
        <p:txBody>
          <a:bodyPr vert="horz" wrap="square" lIns="45720" tIns="45720" rIns="45720" bIns="45720" numCol="1" rtlCol="0" anchor="ctr" anchorCtr="0" compatLnSpc="1">
            <a:prstTxWarp prst="textNoShape">
              <a:avLst/>
            </a:prstTxWarp>
            <a:spAutoFit/>
          </a:bodyPr>
          <a:lstStyle/>
          <a:p>
            <a:pPr marL="0" marR="0" indent="0" algn="l" defTabSz="914400" rtl="0" eaLnBrk="1" fontAlgn="base" latinLnBrk="0" hangingPunct="0">
              <a:lnSpc>
                <a:spcPct val="100000"/>
              </a:lnSpc>
              <a:spcBef>
                <a:spcPct val="0"/>
              </a:spcBef>
              <a:spcAft>
                <a:spcPct val="0"/>
              </a:spcAft>
              <a:buClrTx/>
              <a:buSzTx/>
              <a:buFontTx/>
              <a:buNone/>
              <a:tabLst/>
            </a:pPr>
            <a:endParaRPr kumimoji="0" lang="en-GB" sz="1800" b="0" i="0" u="none" strike="noStrike" cap="none" normalizeH="0" baseline="0">
              <a:ln>
                <a:noFill/>
              </a:ln>
              <a:solidFill>
                <a:srgbClr val="000000"/>
              </a:solidFill>
              <a:effectLst/>
              <a:latin typeface="Calibri" pitchFamily="34" charset="0"/>
              <a:ea typeface="Calibri" pitchFamily="34" charset="0"/>
              <a:cs typeface="Calibri" pitchFamily="34" charset="0"/>
              <a:sym typeface="Calibri" pitchFamily="34" charset="0"/>
            </a:endParaRPr>
          </a:p>
        </p:txBody>
      </p:sp>
      <p:sp>
        <p:nvSpPr>
          <p:cNvPr id="10" name="TextBox 9"/>
          <p:cNvSpPr txBox="1"/>
          <p:nvPr/>
        </p:nvSpPr>
        <p:spPr>
          <a:xfrm>
            <a:off x="205041" y="2950111"/>
            <a:ext cx="5818775" cy="646331"/>
          </a:xfrm>
          <a:prstGeom prst="rect">
            <a:avLst/>
          </a:prstGeom>
          <a:solidFill>
            <a:schemeClr val="accent3">
              <a:lumMod val="95000"/>
            </a:schemeClr>
          </a:solidFill>
        </p:spPr>
        <p:txBody>
          <a:bodyPr wrap="square" rtlCol="0">
            <a:spAutoFit/>
          </a:bodyPr>
          <a:lstStyle/>
          <a:p>
            <a:pPr algn="ctr"/>
            <a:r>
              <a:rPr lang="en-GB" dirty="0"/>
              <a:t>Policy briefs, training programmes for policy makers and private sector , policy dialogues, technical assistance, </a:t>
            </a:r>
            <a:r>
              <a:rPr lang="en-GB" dirty="0" err="1"/>
              <a:t>etc</a:t>
            </a:r>
            <a:r>
              <a:rPr lang="en-GB" dirty="0"/>
              <a:t> </a:t>
            </a:r>
          </a:p>
        </p:txBody>
      </p:sp>
      <p:sp>
        <p:nvSpPr>
          <p:cNvPr id="21" name="Up Arrow 20"/>
          <p:cNvSpPr/>
          <p:nvPr/>
        </p:nvSpPr>
        <p:spPr bwMode="auto">
          <a:xfrm>
            <a:off x="3004957" y="2558881"/>
            <a:ext cx="144362" cy="235485"/>
          </a:xfrm>
          <a:prstGeom prst="upArrow">
            <a:avLst/>
          </a:prstGeom>
          <a:solidFill>
            <a:srgbClr val="FFFFFF"/>
          </a:solidFill>
          <a:ln w="25400" cap="flat" cmpd="sng" algn="ctr">
            <a:solidFill>
              <a:schemeClr val="accent1"/>
            </a:solidFill>
            <a:prstDash val="solid"/>
            <a:round/>
            <a:headEnd type="none" w="med" len="med"/>
            <a:tailEnd type="none" w="med" len="med"/>
          </a:ln>
          <a:effectLst>
            <a:outerShdw dist="23000" dir="5400000" algn="ctr" rotWithShape="0">
              <a:srgbClr val="000000">
                <a:alpha val="34999"/>
              </a:srgbClr>
            </a:outerShdw>
          </a:effectLst>
        </p:spPr>
        <p:txBody>
          <a:bodyPr vert="horz" wrap="square" lIns="45720" tIns="45720" rIns="45720" bIns="45720" numCol="1" rtlCol="0" anchor="ctr" anchorCtr="0" compatLnSpc="1">
            <a:prstTxWarp prst="textNoShape">
              <a:avLst/>
            </a:prstTxWarp>
            <a:spAutoFit/>
          </a:bodyPr>
          <a:lstStyle/>
          <a:p>
            <a:pPr marL="0" marR="0" indent="0" algn="l" defTabSz="914400" rtl="0" eaLnBrk="1" fontAlgn="base" latinLnBrk="0" hangingPunct="0">
              <a:lnSpc>
                <a:spcPct val="100000"/>
              </a:lnSpc>
              <a:spcBef>
                <a:spcPct val="0"/>
              </a:spcBef>
              <a:spcAft>
                <a:spcPct val="0"/>
              </a:spcAft>
              <a:buClrTx/>
              <a:buSzTx/>
              <a:buFontTx/>
              <a:buNone/>
              <a:tabLst/>
            </a:pPr>
            <a:endParaRPr kumimoji="0" lang="en-GB" sz="1800" b="0" i="0" u="none" strike="noStrike" cap="none" normalizeH="0" baseline="0">
              <a:ln>
                <a:noFill/>
              </a:ln>
              <a:solidFill>
                <a:srgbClr val="000000"/>
              </a:solidFill>
              <a:effectLst/>
              <a:latin typeface="Calibri" pitchFamily="34" charset="0"/>
              <a:ea typeface="Calibri" pitchFamily="34" charset="0"/>
              <a:cs typeface="Calibri" pitchFamily="34" charset="0"/>
              <a:sym typeface="Calibri" pitchFamily="34" charset="0"/>
            </a:endParaRPr>
          </a:p>
        </p:txBody>
      </p:sp>
      <p:sp>
        <p:nvSpPr>
          <p:cNvPr id="13" name="TextBox 12"/>
          <p:cNvSpPr txBox="1"/>
          <p:nvPr/>
        </p:nvSpPr>
        <p:spPr>
          <a:xfrm>
            <a:off x="190241" y="1045958"/>
            <a:ext cx="5850147" cy="1477328"/>
          </a:xfrm>
          <a:prstGeom prst="rect">
            <a:avLst/>
          </a:prstGeom>
          <a:solidFill>
            <a:srgbClr val="00B0F0"/>
          </a:solidFill>
        </p:spPr>
        <p:txBody>
          <a:bodyPr wrap="square" rtlCol="0">
            <a:spAutoFit/>
          </a:bodyPr>
          <a:lstStyle/>
          <a:p>
            <a:pPr marL="285750" indent="-285750">
              <a:buFont typeface="Arial" panose="020B0604020202020204" pitchFamily="34" charset="0"/>
              <a:buChar char="•"/>
            </a:pPr>
            <a:r>
              <a:rPr lang="en-GB" dirty="0"/>
              <a:t>Increased capacity and skills of policy makers  to make inclusive policies to increase trade, gender and youth sensitive</a:t>
            </a:r>
          </a:p>
          <a:p>
            <a:pPr marL="285750" indent="-285750">
              <a:buFont typeface="Arial" panose="020B0604020202020204" pitchFamily="34" charset="0"/>
              <a:buChar char="•"/>
            </a:pPr>
            <a:r>
              <a:rPr lang="en-GB" dirty="0"/>
              <a:t>Increase utilisation of preferences in FTAs by the private sector</a:t>
            </a:r>
          </a:p>
        </p:txBody>
      </p:sp>
      <p:sp>
        <p:nvSpPr>
          <p:cNvPr id="14" name="Rectangle 13"/>
          <p:cNvSpPr/>
          <p:nvPr/>
        </p:nvSpPr>
        <p:spPr bwMode="auto">
          <a:xfrm>
            <a:off x="6279135" y="2947019"/>
            <a:ext cx="2680393" cy="3139321"/>
          </a:xfrm>
          <a:prstGeom prst="rect">
            <a:avLst/>
          </a:prstGeom>
          <a:solidFill>
            <a:srgbClr val="FFFF00"/>
          </a:solidFill>
          <a:ln w="25400" cap="flat" cmpd="sng" algn="ctr">
            <a:solidFill>
              <a:schemeClr val="bg1"/>
            </a:solidFill>
            <a:prstDash val="solid"/>
            <a:round/>
            <a:headEnd type="none" w="med" len="med"/>
            <a:tailEnd type="none" w="med" len="med"/>
          </a:ln>
          <a:effectLst>
            <a:outerShdw dist="23000" dir="5400000" algn="ctr" rotWithShape="0">
              <a:srgbClr val="000000">
                <a:alpha val="34999"/>
              </a:srgbClr>
            </a:outerShdw>
          </a:effectLst>
        </p:spPr>
        <p:txBody>
          <a:bodyPr vert="horz" wrap="square" lIns="45720" tIns="45720" rIns="45720" bIns="45720" numCol="1" rtlCol="0" anchor="ctr" anchorCtr="0" compatLnSpc="1">
            <a:prstTxWarp prst="textNoShape">
              <a:avLst/>
            </a:prstTxWarp>
            <a:spAutoFit/>
          </a:bodyPr>
          <a:lstStyle/>
          <a:p>
            <a:pPr marL="0" marR="0" indent="0" algn="l" defTabSz="914400" rtl="0" eaLnBrk="1" fontAlgn="base" latinLnBrk="0" hangingPunct="0">
              <a:lnSpc>
                <a:spcPct val="100000"/>
              </a:lnSpc>
              <a:spcBef>
                <a:spcPct val="0"/>
              </a:spcBef>
              <a:spcAft>
                <a:spcPct val="0"/>
              </a:spcAft>
              <a:buClrTx/>
              <a:buSzTx/>
              <a:buFontTx/>
              <a:buNone/>
              <a:tabLst/>
            </a:pPr>
            <a:r>
              <a:rPr kumimoji="0" lang="en-GB" sz="1800" b="0" i="0" u="none" strike="noStrike" cap="none" normalizeH="0" baseline="0" dirty="0">
                <a:ln>
                  <a:noFill/>
                </a:ln>
                <a:solidFill>
                  <a:srgbClr val="000000"/>
                </a:solidFill>
                <a:effectLst/>
                <a:latin typeface="Calibri" pitchFamily="34" charset="0"/>
                <a:ea typeface="Calibri" pitchFamily="34" charset="0"/>
                <a:cs typeface="Calibri" pitchFamily="34" charset="0"/>
                <a:sym typeface="Calibri" pitchFamily="34" charset="0"/>
              </a:rPr>
              <a:t>P</a:t>
            </a:r>
            <a:r>
              <a:rPr lang="en-GB" dirty="0">
                <a:ea typeface="Calibri" pitchFamily="34" charset="0"/>
              </a:rPr>
              <a:t>ROJECT OUTPUTS </a:t>
            </a:r>
          </a:p>
          <a:p>
            <a:pPr marL="0" marR="0" indent="0" algn="l" defTabSz="914400" rtl="0" eaLnBrk="1" fontAlgn="base" latinLnBrk="0" hangingPunct="0">
              <a:lnSpc>
                <a:spcPct val="100000"/>
              </a:lnSpc>
              <a:spcBef>
                <a:spcPct val="0"/>
              </a:spcBef>
              <a:spcAft>
                <a:spcPct val="0"/>
              </a:spcAft>
              <a:buClrTx/>
              <a:buSzTx/>
              <a:buFontTx/>
              <a:buNone/>
              <a:tabLst/>
            </a:pPr>
            <a:r>
              <a:rPr lang="en-GB" dirty="0">
                <a:ea typeface="Calibri" pitchFamily="34" charset="0"/>
              </a:rPr>
              <a:t>Studies </a:t>
            </a:r>
          </a:p>
          <a:p>
            <a:pPr marL="0" marR="0" indent="0" algn="l" defTabSz="914400" rtl="0" eaLnBrk="1" fontAlgn="base" latinLnBrk="0" hangingPunct="0">
              <a:lnSpc>
                <a:spcPct val="100000"/>
              </a:lnSpc>
              <a:spcBef>
                <a:spcPct val="0"/>
              </a:spcBef>
              <a:spcAft>
                <a:spcPct val="0"/>
              </a:spcAft>
              <a:buClrTx/>
              <a:buSzTx/>
              <a:buFontTx/>
              <a:buNone/>
              <a:tabLst/>
            </a:pPr>
            <a:r>
              <a:rPr lang="en-GB" dirty="0">
                <a:ea typeface="Calibri" pitchFamily="34" charset="0"/>
              </a:rPr>
              <a:t>Regional FTA’s &amp; EPA issues </a:t>
            </a:r>
          </a:p>
          <a:p>
            <a:pPr marL="0" marR="0" indent="0" algn="l" defTabSz="914400" rtl="0" eaLnBrk="1" fontAlgn="base" latinLnBrk="0" hangingPunct="0">
              <a:lnSpc>
                <a:spcPct val="100000"/>
              </a:lnSpc>
              <a:spcBef>
                <a:spcPct val="0"/>
              </a:spcBef>
              <a:spcAft>
                <a:spcPct val="0"/>
              </a:spcAft>
              <a:buClrTx/>
              <a:buSzTx/>
              <a:buFontTx/>
              <a:buNone/>
              <a:tabLst/>
            </a:pPr>
            <a:endParaRPr kumimoji="0" lang="en-GB" sz="1800" b="0" i="0" u="none" strike="noStrike" cap="none" normalizeH="0" baseline="0" dirty="0">
              <a:ln>
                <a:noFill/>
              </a:ln>
              <a:solidFill>
                <a:srgbClr val="000000"/>
              </a:solidFill>
              <a:effectLst/>
              <a:latin typeface="Calibri" pitchFamily="34" charset="0"/>
              <a:ea typeface="Calibri" pitchFamily="34" charset="0"/>
              <a:cs typeface="Calibri" pitchFamily="34" charset="0"/>
              <a:sym typeface="Calibri" pitchFamily="34" charset="0"/>
            </a:endParaRPr>
          </a:p>
          <a:p>
            <a:pPr marL="0" marR="0" indent="0" algn="l" defTabSz="914400" rtl="0" eaLnBrk="1" fontAlgn="base" latinLnBrk="0" hangingPunct="0">
              <a:lnSpc>
                <a:spcPct val="100000"/>
              </a:lnSpc>
              <a:spcBef>
                <a:spcPct val="0"/>
              </a:spcBef>
              <a:spcAft>
                <a:spcPct val="0"/>
              </a:spcAft>
              <a:buClrTx/>
              <a:buSzTx/>
              <a:buFontTx/>
              <a:buNone/>
              <a:tabLst/>
            </a:pPr>
            <a:r>
              <a:rPr lang="en-GB" dirty="0">
                <a:ea typeface="Calibri" pitchFamily="34" charset="0"/>
              </a:rPr>
              <a:t>Capacity Building (tailored)</a:t>
            </a:r>
          </a:p>
          <a:p>
            <a:pPr eaLnBrk="1"/>
            <a:r>
              <a:rPr lang="en-GB" dirty="0"/>
              <a:t> &gt;125 people participants</a:t>
            </a:r>
            <a:endParaRPr lang="en-GB" dirty="0">
              <a:ea typeface="Calibri" pitchFamily="34" charset="0"/>
            </a:endParaRPr>
          </a:p>
          <a:p>
            <a:pPr marL="0" marR="0" indent="0" algn="l" defTabSz="914400" rtl="0" eaLnBrk="1" fontAlgn="base" latinLnBrk="0" hangingPunct="0">
              <a:lnSpc>
                <a:spcPct val="100000"/>
              </a:lnSpc>
              <a:spcBef>
                <a:spcPct val="0"/>
              </a:spcBef>
              <a:spcAft>
                <a:spcPct val="0"/>
              </a:spcAft>
              <a:buClrTx/>
              <a:buSzTx/>
              <a:buFontTx/>
              <a:buNone/>
              <a:tabLst/>
            </a:pPr>
            <a:endParaRPr kumimoji="0" lang="en-GB" sz="1800" b="0" i="0" u="none" strike="noStrike" cap="none" normalizeH="0" baseline="0" dirty="0">
              <a:ln>
                <a:noFill/>
              </a:ln>
              <a:solidFill>
                <a:srgbClr val="000000"/>
              </a:solidFill>
              <a:effectLst/>
              <a:latin typeface="Calibri" pitchFamily="34" charset="0"/>
              <a:ea typeface="Calibri" pitchFamily="34" charset="0"/>
              <a:cs typeface="Calibri" pitchFamily="34" charset="0"/>
              <a:sym typeface="Calibri" pitchFamily="34" charset="0"/>
            </a:endParaRPr>
          </a:p>
          <a:p>
            <a:pPr marL="0" marR="0" indent="0" algn="l" defTabSz="914400" rtl="0" eaLnBrk="1" fontAlgn="base" latinLnBrk="0" hangingPunct="0">
              <a:lnSpc>
                <a:spcPct val="100000"/>
              </a:lnSpc>
              <a:spcBef>
                <a:spcPct val="0"/>
              </a:spcBef>
              <a:spcAft>
                <a:spcPct val="0"/>
              </a:spcAft>
              <a:buClrTx/>
              <a:buSzTx/>
              <a:buFontTx/>
              <a:buNone/>
              <a:tabLst/>
            </a:pPr>
            <a:r>
              <a:rPr lang="en-GB" dirty="0">
                <a:ea typeface="Calibri" pitchFamily="34" charset="0"/>
              </a:rPr>
              <a:t>Policy Briefs </a:t>
            </a:r>
          </a:p>
          <a:p>
            <a:pPr marL="0" marR="0" indent="0" algn="l" defTabSz="914400" rtl="0" eaLnBrk="1" fontAlgn="base" latinLnBrk="0" hangingPunct="0">
              <a:lnSpc>
                <a:spcPct val="100000"/>
              </a:lnSpc>
              <a:spcBef>
                <a:spcPct val="0"/>
              </a:spcBef>
              <a:spcAft>
                <a:spcPct val="0"/>
              </a:spcAft>
              <a:buClrTx/>
              <a:buSzTx/>
              <a:buFontTx/>
              <a:buNone/>
              <a:tabLst/>
            </a:pPr>
            <a:r>
              <a:rPr kumimoji="0" lang="en-GB" sz="1800" b="0" i="0" u="none" strike="noStrike" cap="none" normalizeH="0" baseline="0" dirty="0">
                <a:ln>
                  <a:noFill/>
                </a:ln>
                <a:solidFill>
                  <a:srgbClr val="000000"/>
                </a:solidFill>
                <a:effectLst/>
                <a:latin typeface="Calibri" pitchFamily="34" charset="0"/>
                <a:ea typeface="Calibri" pitchFamily="34" charset="0"/>
                <a:cs typeface="Calibri" pitchFamily="34" charset="0"/>
                <a:sym typeface="Calibri" pitchFamily="34" charset="0"/>
              </a:rPr>
              <a:t>Inclusion</a:t>
            </a:r>
            <a:r>
              <a:rPr kumimoji="0" lang="en-GB" sz="1800" b="0" i="0" u="none" strike="noStrike" cap="none" normalizeH="0" dirty="0">
                <a:ln>
                  <a:noFill/>
                </a:ln>
                <a:solidFill>
                  <a:srgbClr val="000000"/>
                </a:solidFill>
                <a:effectLst/>
                <a:latin typeface="Calibri" pitchFamily="34" charset="0"/>
                <a:ea typeface="Calibri" pitchFamily="34" charset="0"/>
                <a:cs typeface="Calibri" pitchFamily="34" charset="0"/>
                <a:sym typeface="Calibri" pitchFamily="34" charset="0"/>
              </a:rPr>
              <a:t> &amp; equity  issues </a:t>
            </a:r>
          </a:p>
          <a:p>
            <a:pPr marL="0" marR="0" indent="0" algn="l" defTabSz="914400" rtl="0" eaLnBrk="1" fontAlgn="base" latinLnBrk="0" hangingPunct="0">
              <a:lnSpc>
                <a:spcPct val="100000"/>
              </a:lnSpc>
              <a:spcBef>
                <a:spcPct val="0"/>
              </a:spcBef>
              <a:spcAft>
                <a:spcPct val="0"/>
              </a:spcAft>
              <a:buClrTx/>
              <a:buSzTx/>
              <a:buFontTx/>
              <a:buNone/>
              <a:tabLst/>
            </a:pPr>
            <a:endParaRPr kumimoji="0" lang="en-GB" sz="1800" b="0" i="0" u="none" strike="noStrike" cap="none" normalizeH="0" baseline="0" dirty="0">
              <a:ln>
                <a:noFill/>
              </a:ln>
              <a:solidFill>
                <a:srgbClr val="000000"/>
              </a:solidFill>
              <a:effectLst/>
              <a:latin typeface="Calibri" pitchFamily="34" charset="0"/>
              <a:ea typeface="Calibri" pitchFamily="34" charset="0"/>
              <a:cs typeface="Calibri" pitchFamily="34" charset="0"/>
              <a:sym typeface="Calibri" pitchFamily="34" charset="0"/>
            </a:endParaRPr>
          </a:p>
          <a:p>
            <a:pPr marL="0" marR="0" indent="0" algn="l" defTabSz="914400" rtl="0" eaLnBrk="1" fontAlgn="base" latinLnBrk="0" hangingPunct="0">
              <a:lnSpc>
                <a:spcPct val="100000"/>
              </a:lnSpc>
              <a:spcBef>
                <a:spcPct val="0"/>
              </a:spcBef>
              <a:spcAft>
                <a:spcPct val="0"/>
              </a:spcAft>
              <a:buClrTx/>
              <a:buSzTx/>
              <a:buFontTx/>
              <a:buNone/>
              <a:tabLst/>
            </a:pPr>
            <a:r>
              <a:rPr lang="en-GB" dirty="0">
                <a:ea typeface="Calibri" pitchFamily="34" charset="0"/>
              </a:rPr>
              <a:t>Technical Assistance</a:t>
            </a:r>
          </a:p>
        </p:txBody>
      </p:sp>
      <p:sp>
        <p:nvSpPr>
          <p:cNvPr id="15" name="Rectangle 14"/>
          <p:cNvSpPr/>
          <p:nvPr/>
        </p:nvSpPr>
        <p:spPr bwMode="auto">
          <a:xfrm>
            <a:off x="6279135" y="1048859"/>
            <a:ext cx="2680394" cy="1415772"/>
          </a:xfrm>
          <a:prstGeom prst="rect">
            <a:avLst/>
          </a:prstGeom>
          <a:solidFill>
            <a:srgbClr val="00B0F0"/>
          </a:solidFill>
          <a:ln w="25400" cap="flat" cmpd="sng" algn="ctr">
            <a:noFill/>
            <a:prstDash val="solid"/>
            <a:round/>
            <a:headEnd type="none" w="med" len="med"/>
            <a:tailEnd type="none" w="med" len="med"/>
          </a:ln>
          <a:effectLst>
            <a:outerShdw dist="23000" dir="5400000" algn="ctr" rotWithShape="0">
              <a:srgbClr val="000000">
                <a:alpha val="34999"/>
              </a:srgbClr>
            </a:outerShdw>
          </a:effectLst>
        </p:spPr>
        <p:txBody>
          <a:bodyPr vert="horz" wrap="square" lIns="45720" tIns="45720" rIns="45720" bIns="45720" numCol="1" rtlCol="0" anchor="ctr" anchorCtr="0" compatLnSpc="1">
            <a:prstTxWarp prst="textNoShape">
              <a:avLst/>
            </a:prstTxWarp>
            <a:spAutoFit/>
          </a:bodyPr>
          <a:lstStyle/>
          <a:p>
            <a:pPr marL="0" marR="0" indent="0" algn="l" defTabSz="914400" rtl="0" eaLnBrk="1" fontAlgn="base" latinLnBrk="0" hangingPunct="0">
              <a:lnSpc>
                <a:spcPct val="100000"/>
              </a:lnSpc>
              <a:spcBef>
                <a:spcPct val="0"/>
              </a:spcBef>
              <a:spcAft>
                <a:spcPct val="0"/>
              </a:spcAft>
              <a:buClrTx/>
              <a:buSzTx/>
              <a:buFontTx/>
              <a:buNone/>
              <a:tabLst/>
            </a:pPr>
            <a:r>
              <a:rPr kumimoji="0" lang="en-GB" sz="1800" b="0" i="0" u="none" strike="noStrike" cap="none" normalizeH="0" baseline="0" dirty="0">
                <a:ln>
                  <a:noFill/>
                </a:ln>
                <a:solidFill>
                  <a:srgbClr val="000000"/>
                </a:solidFill>
                <a:effectLst/>
                <a:latin typeface="Calibri" pitchFamily="34" charset="0"/>
                <a:ea typeface="Calibri" pitchFamily="34" charset="0"/>
                <a:cs typeface="Calibri" pitchFamily="34" charset="0"/>
                <a:sym typeface="Calibri" pitchFamily="34" charset="0"/>
              </a:rPr>
              <a:t>PROJECT OUTCOMES </a:t>
            </a:r>
          </a:p>
          <a:p>
            <a:pPr marL="285750" marR="0" indent="-285750" algn="l" defTabSz="914400" rtl="0" eaLnBrk="1" fontAlgn="base" latinLnBrk="0" hangingPunct="0">
              <a:lnSpc>
                <a:spcPct val="100000"/>
              </a:lnSpc>
              <a:spcBef>
                <a:spcPct val="0"/>
              </a:spcBef>
              <a:spcAft>
                <a:spcPct val="0"/>
              </a:spcAft>
              <a:buClrTx/>
              <a:buSzTx/>
              <a:buFont typeface="Arial" panose="020B0604020202020204" pitchFamily="34" charset="0"/>
              <a:buChar char="•"/>
              <a:tabLst/>
            </a:pPr>
            <a:r>
              <a:rPr lang="en-GB" dirty="0">
                <a:ea typeface="Calibri" pitchFamily="34" charset="0"/>
              </a:rPr>
              <a:t>Policy  reforms</a:t>
            </a:r>
          </a:p>
          <a:p>
            <a:pPr marL="285750" marR="0" indent="-285750" algn="l" defTabSz="914400" rtl="0" eaLnBrk="1" fontAlgn="base" latinLnBrk="0" hangingPunct="0">
              <a:lnSpc>
                <a:spcPct val="100000"/>
              </a:lnSpc>
              <a:spcBef>
                <a:spcPct val="0"/>
              </a:spcBef>
              <a:spcAft>
                <a:spcPct val="0"/>
              </a:spcAft>
              <a:buClrTx/>
              <a:buSzTx/>
              <a:buFont typeface="Arial" panose="020B0604020202020204" pitchFamily="34" charset="0"/>
              <a:buChar char="•"/>
              <a:tabLst/>
            </a:pPr>
            <a:r>
              <a:rPr lang="en-GB" sz="1400" dirty="0">
                <a:ea typeface="Calibri" pitchFamily="34" charset="0"/>
              </a:rPr>
              <a:t>Private Sector engagement </a:t>
            </a:r>
          </a:p>
          <a:p>
            <a:pPr marL="285750" marR="0" indent="-285750" algn="l" defTabSz="914400" rtl="0" eaLnBrk="1" fontAlgn="base" latinLnBrk="0" hangingPunct="0">
              <a:lnSpc>
                <a:spcPct val="100000"/>
              </a:lnSpc>
              <a:spcBef>
                <a:spcPct val="0"/>
              </a:spcBef>
              <a:spcAft>
                <a:spcPct val="0"/>
              </a:spcAft>
              <a:buClrTx/>
              <a:buSzTx/>
              <a:buFont typeface="Arial" panose="020B0604020202020204" pitchFamily="34" charset="0"/>
              <a:buChar char="•"/>
              <a:tabLst/>
            </a:pPr>
            <a:r>
              <a:rPr lang="en-GB" dirty="0">
                <a:ea typeface="Calibri" pitchFamily="34" charset="0"/>
              </a:rPr>
              <a:t>Increased trade </a:t>
            </a:r>
          </a:p>
          <a:p>
            <a:pPr marL="285750" marR="0" indent="-285750" algn="l" defTabSz="914400" rtl="0" eaLnBrk="1" fontAlgn="base" latinLnBrk="0" hangingPunct="0">
              <a:lnSpc>
                <a:spcPct val="100000"/>
              </a:lnSpc>
              <a:spcBef>
                <a:spcPct val="0"/>
              </a:spcBef>
              <a:spcAft>
                <a:spcPct val="0"/>
              </a:spcAft>
              <a:buClrTx/>
              <a:buSzTx/>
              <a:buFont typeface="Arial" panose="020B0604020202020204" pitchFamily="34" charset="0"/>
              <a:buChar char="•"/>
              <a:tabLst/>
            </a:pPr>
            <a:endParaRPr kumimoji="0" lang="en-GB" sz="1800" b="0" i="0" u="none" strike="noStrike" cap="none" normalizeH="0" baseline="0" dirty="0">
              <a:ln>
                <a:noFill/>
              </a:ln>
              <a:solidFill>
                <a:srgbClr val="000000"/>
              </a:solidFill>
              <a:effectLst/>
              <a:latin typeface="Calibri" pitchFamily="34" charset="0"/>
              <a:ea typeface="Calibri" pitchFamily="34" charset="0"/>
              <a:cs typeface="Calibri" pitchFamily="34" charset="0"/>
              <a:sym typeface="Calibri" pitchFamily="34" charset="0"/>
            </a:endParaRPr>
          </a:p>
        </p:txBody>
      </p:sp>
    </p:spTree>
    <p:extLst>
      <p:ext uri="{BB962C8B-B14F-4D97-AF65-F5344CB8AC3E}">
        <p14:creationId xmlns:p14="http://schemas.microsoft.com/office/powerpoint/2010/main" val="3295177363"/>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p:cNvSpPr>
          <p:nvPr/>
        </p:nvSpPr>
        <p:spPr bwMode="auto">
          <a:xfrm>
            <a:off x="0" y="6135688"/>
            <a:ext cx="6026150" cy="442912"/>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929" y="0"/>
                </a:moveTo>
                <a:lnTo>
                  <a:pt x="0" y="0"/>
                </a:lnTo>
                <a:lnTo>
                  <a:pt x="0" y="21600"/>
                </a:lnTo>
                <a:lnTo>
                  <a:pt x="20929" y="21600"/>
                </a:lnTo>
                <a:lnTo>
                  <a:pt x="21107" y="21274"/>
                </a:lnTo>
                <a:lnTo>
                  <a:pt x="21268" y="20353"/>
                </a:lnTo>
                <a:lnTo>
                  <a:pt x="21404" y="18924"/>
                </a:lnTo>
                <a:lnTo>
                  <a:pt x="21508" y="17076"/>
                </a:lnTo>
                <a:lnTo>
                  <a:pt x="21576" y="14893"/>
                </a:lnTo>
                <a:lnTo>
                  <a:pt x="21600" y="12465"/>
                </a:lnTo>
                <a:lnTo>
                  <a:pt x="21600" y="9135"/>
                </a:lnTo>
                <a:lnTo>
                  <a:pt x="21576" y="6707"/>
                </a:lnTo>
                <a:lnTo>
                  <a:pt x="21508" y="4524"/>
                </a:lnTo>
                <a:lnTo>
                  <a:pt x="21404" y="2676"/>
                </a:lnTo>
                <a:lnTo>
                  <a:pt x="21268" y="1247"/>
                </a:lnTo>
                <a:lnTo>
                  <a:pt x="21107" y="326"/>
                </a:lnTo>
                <a:lnTo>
                  <a:pt x="20929" y="0"/>
                </a:lnTo>
                <a:close/>
              </a:path>
            </a:pathLst>
          </a:custGeom>
          <a:solidFill>
            <a:srgbClr val="0A7CB8"/>
          </a:solidFill>
          <a:ln>
            <a:noFill/>
          </a:ln>
          <a:extLs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Lst>
        </p:spPr>
        <p:txBody>
          <a:bodyPr lIns="45720" rIns="45720"/>
          <a:lstStyle/>
          <a:p>
            <a:pPr eaLnBrk="1"/>
            <a:r>
              <a:rPr lang="en-US" altLang="en-US" dirty="0">
                <a:solidFill>
                  <a:srgbClr val="FFFFFF"/>
                </a:solidFill>
                <a:latin typeface="Lato" pitchFamily="34" charset="0"/>
                <a:cs typeface="Lato" pitchFamily="34" charset="0"/>
                <a:sym typeface="Lato" pitchFamily="34" charset="0"/>
              </a:rPr>
              <a:t> </a:t>
            </a:r>
            <a:r>
              <a:rPr lang="en-US" altLang="en-US" sz="1800" dirty="0">
                <a:solidFill>
                  <a:srgbClr val="FFFFFF"/>
                </a:solidFill>
                <a:latin typeface="Lato" pitchFamily="34" charset="0"/>
                <a:cs typeface="Lato" pitchFamily="34" charset="0"/>
                <a:sym typeface="Lato" pitchFamily="34" charset="0"/>
              </a:rPr>
              <a:t> </a:t>
            </a:r>
          </a:p>
        </p:txBody>
      </p:sp>
      <p:sp>
        <p:nvSpPr>
          <p:cNvPr id="4100" name="AutoShape 4"/>
          <p:cNvSpPr>
            <a:spLocks/>
          </p:cNvSpPr>
          <p:nvPr/>
        </p:nvSpPr>
        <p:spPr bwMode="auto">
          <a:xfrm>
            <a:off x="0" y="0"/>
            <a:ext cx="9131300" cy="68453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21600"/>
                </a:moveTo>
                <a:lnTo>
                  <a:pt x="0" y="0"/>
                </a:lnTo>
                <a:lnTo>
                  <a:pt x="21600" y="0"/>
                </a:lnTo>
              </a:path>
            </a:pathLst>
          </a:custGeom>
          <a:noFill/>
          <a:ln w="3175" cap="flat" cmpd="sng">
            <a:solidFill>
              <a:srgbClr val="7B7B7B"/>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45720" rIns="45720"/>
          <a:lstStyle/>
          <a:p>
            <a:endParaRPr lang="en-GB"/>
          </a:p>
        </p:txBody>
      </p:sp>
      <p:sp>
        <p:nvSpPr>
          <p:cNvPr id="4101" name="AutoShape 5"/>
          <p:cNvSpPr>
            <a:spLocks/>
          </p:cNvSpPr>
          <p:nvPr/>
        </p:nvSpPr>
        <p:spPr bwMode="auto">
          <a:xfrm>
            <a:off x="0" y="0"/>
            <a:ext cx="9131300" cy="68453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21600"/>
                </a:moveTo>
                <a:lnTo>
                  <a:pt x="0" y="0"/>
                </a:lnTo>
                <a:lnTo>
                  <a:pt x="21600" y="0"/>
                </a:lnTo>
              </a:path>
            </a:pathLst>
          </a:custGeom>
          <a:noFill/>
          <a:ln w="3175" cap="flat" cmpd="sng">
            <a:solidFill>
              <a:srgbClr val="7B7B7B"/>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45720" rIns="45720"/>
          <a:lstStyle/>
          <a:p>
            <a:endParaRPr lang="en-GB"/>
          </a:p>
        </p:txBody>
      </p:sp>
      <p:sp>
        <p:nvSpPr>
          <p:cNvPr id="4104" name="Rectangle 10"/>
          <p:cNvSpPr>
            <a:spLocks/>
          </p:cNvSpPr>
          <p:nvPr/>
        </p:nvSpPr>
        <p:spPr bwMode="auto">
          <a:xfrm>
            <a:off x="6313488" y="6256338"/>
            <a:ext cx="110013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en-US" altLang="en-US" sz="1200" b="1">
                <a:solidFill>
                  <a:srgbClr val="FFFFFF"/>
                </a:solidFill>
                <a:latin typeface="Lato" pitchFamily="34" charset="0"/>
                <a:cs typeface="Lato" pitchFamily="34" charset="0"/>
                <a:sym typeface="Lato" pitchFamily="34" charset="0"/>
              </a:rPr>
              <a:t>UNECA.ORG</a:t>
            </a:r>
          </a:p>
        </p:txBody>
      </p:sp>
      <p:sp>
        <p:nvSpPr>
          <p:cNvPr id="4105" name="Rectangle 12"/>
          <p:cNvSpPr>
            <a:spLocks/>
          </p:cNvSpPr>
          <p:nvPr/>
        </p:nvSpPr>
        <p:spPr bwMode="auto">
          <a:xfrm>
            <a:off x="4659313" y="414338"/>
            <a:ext cx="56038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fld id="{60B35836-12AE-4245-8B93-3E99E4B62338}" type="slidenum">
              <a:rPr lang="en-US" altLang="en-US" sz="1600" b="1">
                <a:solidFill>
                  <a:srgbClr val="0070C0"/>
                </a:solidFill>
                <a:latin typeface="Lucida Sans" panose="020B0602030504020204" pitchFamily="34" charset="0"/>
                <a:sym typeface="Lucida Sans" panose="020B0602030504020204" pitchFamily="34" charset="0"/>
              </a:rPr>
              <a:pPr eaLnBrk="1"/>
              <a:t>8</a:t>
            </a:fld>
            <a:endParaRPr lang="en-US" altLang="en-US" sz="1600" b="1">
              <a:solidFill>
                <a:srgbClr val="0070C0"/>
              </a:solidFill>
              <a:latin typeface="Lucida Sans" panose="020B0602030504020204" pitchFamily="34" charset="0"/>
              <a:sym typeface="Lucida Sans" panose="020B0602030504020204" pitchFamily="34" charset="0"/>
            </a:endParaRPr>
          </a:p>
        </p:txBody>
      </p:sp>
      <p:sp>
        <p:nvSpPr>
          <p:cNvPr id="4106" name="Line 13"/>
          <p:cNvSpPr>
            <a:spLocks noChangeShapeType="1"/>
          </p:cNvSpPr>
          <p:nvPr/>
        </p:nvSpPr>
        <p:spPr bwMode="auto">
          <a:xfrm>
            <a:off x="0" y="6851650"/>
            <a:ext cx="9144000" cy="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en-GB"/>
          </a:p>
        </p:txBody>
      </p:sp>
      <p:sp>
        <p:nvSpPr>
          <p:cNvPr id="4108" name="AutoShape 2"/>
          <p:cNvSpPr>
            <a:spLocks/>
          </p:cNvSpPr>
          <p:nvPr/>
        </p:nvSpPr>
        <p:spPr bwMode="auto">
          <a:xfrm>
            <a:off x="0" y="414338"/>
            <a:ext cx="4932040" cy="354012"/>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929" y="0"/>
                </a:moveTo>
                <a:lnTo>
                  <a:pt x="0" y="0"/>
                </a:lnTo>
                <a:lnTo>
                  <a:pt x="0" y="21600"/>
                </a:lnTo>
                <a:lnTo>
                  <a:pt x="20929" y="21600"/>
                </a:lnTo>
                <a:lnTo>
                  <a:pt x="21107" y="21274"/>
                </a:lnTo>
                <a:lnTo>
                  <a:pt x="21268" y="20353"/>
                </a:lnTo>
                <a:lnTo>
                  <a:pt x="21404" y="18924"/>
                </a:lnTo>
                <a:lnTo>
                  <a:pt x="21508" y="17076"/>
                </a:lnTo>
                <a:lnTo>
                  <a:pt x="21576" y="14893"/>
                </a:lnTo>
                <a:lnTo>
                  <a:pt x="21600" y="12465"/>
                </a:lnTo>
                <a:lnTo>
                  <a:pt x="21600" y="9135"/>
                </a:lnTo>
                <a:lnTo>
                  <a:pt x="21576" y="6707"/>
                </a:lnTo>
                <a:lnTo>
                  <a:pt x="21508" y="4524"/>
                </a:lnTo>
                <a:lnTo>
                  <a:pt x="21404" y="2676"/>
                </a:lnTo>
                <a:lnTo>
                  <a:pt x="21268" y="1247"/>
                </a:lnTo>
                <a:lnTo>
                  <a:pt x="21107" y="326"/>
                </a:lnTo>
                <a:lnTo>
                  <a:pt x="20929" y="0"/>
                </a:lnTo>
                <a:close/>
              </a:path>
            </a:pathLst>
          </a:custGeom>
          <a:solidFill>
            <a:srgbClr val="0A7CB8"/>
          </a:solidFill>
          <a:ln>
            <a:noFill/>
          </a:ln>
          <a:extLs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Lst>
        </p:spPr>
        <p:txBody>
          <a:bodyPr lIns="45720" rIns="45720"/>
          <a:lstStyle/>
          <a:p>
            <a:endParaRPr lang="en-GB"/>
          </a:p>
        </p:txBody>
      </p:sp>
      <p:sp>
        <p:nvSpPr>
          <p:cNvPr id="4109" name="Rectangle 3"/>
          <p:cNvSpPr>
            <a:spLocks/>
          </p:cNvSpPr>
          <p:nvPr/>
        </p:nvSpPr>
        <p:spPr bwMode="auto">
          <a:xfrm>
            <a:off x="179512" y="454025"/>
            <a:ext cx="4292476"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square"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en-US" altLang="en-US" sz="1600" b="1" dirty="0">
                <a:solidFill>
                  <a:srgbClr val="FFFFFF"/>
                </a:solidFill>
                <a:latin typeface="Lato" pitchFamily="34" charset="0"/>
                <a:cs typeface="Lato" pitchFamily="34" charset="0"/>
                <a:sym typeface="Lato" pitchFamily="34" charset="0"/>
              </a:rPr>
              <a:t>Key considerations in implementation    </a:t>
            </a:r>
          </a:p>
          <a:p>
            <a:pPr eaLnBrk="1"/>
            <a:endParaRPr lang="en-US" altLang="en-US" sz="1600" dirty="0">
              <a:solidFill>
                <a:srgbClr val="FFFFFF"/>
              </a:solidFill>
              <a:latin typeface="Lato" pitchFamily="34" charset="0"/>
              <a:cs typeface="Lato" pitchFamily="34" charset="0"/>
              <a:sym typeface="Lato" pitchFamily="34" charset="0"/>
            </a:endParaRPr>
          </a:p>
        </p:txBody>
      </p:sp>
      <p:pic>
        <p:nvPicPr>
          <p:cNvPr id="2" name="Picture 1"/>
          <p:cNvPicPr>
            <a:picLocks noChangeAspect="1"/>
          </p:cNvPicPr>
          <p:nvPr/>
        </p:nvPicPr>
        <p:blipFill>
          <a:blip r:embed="rId3"/>
          <a:stretch>
            <a:fillRect/>
          </a:stretch>
        </p:blipFill>
        <p:spPr>
          <a:xfrm>
            <a:off x="4894845" y="151718"/>
            <a:ext cx="4143375" cy="704850"/>
          </a:xfrm>
          <a:prstGeom prst="rect">
            <a:avLst/>
          </a:prstGeom>
        </p:spPr>
      </p:pic>
      <p:sp>
        <p:nvSpPr>
          <p:cNvPr id="15" name="TextBox 14"/>
          <p:cNvSpPr txBox="1"/>
          <p:nvPr/>
        </p:nvSpPr>
        <p:spPr>
          <a:xfrm>
            <a:off x="179512" y="856568"/>
            <a:ext cx="8467290" cy="5386090"/>
          </a:xfrm>
          <a:prstGeom prst="rect">
            <a:avLst/>
          </a:prstGeom>
          <a:noFill/>
        </p:spPr>
        <p:txBody>
          <a:bodyPr wrap="square" rtlCol="0">
            <a:spAutoFit/>
          </a:bodyPr>
          <a:lstStyle/>
          <a:p>
            <a:pPr marL="285750" indent="-285750">
              <a:buFont typeface="Arial" panose="020B0604020202020204" pitchFamily="34" charset="0"/>
              <a:buChar char="•"/>
            </a:pPr>
            <a:r>
              <a:rPr lang="en-US" dirty="0"/>
              <a:t>Africa’s priority trade policy objective is the AfCFTA that will build a Single African Market for Trade in Goods and Services, and it is critical to ensure that WTO outcomes do not undermine those objectives;</a:t>
            </a:r>
          </a:p>
          <a:p>
            <a:pPr marL="285750" indent="-285750">
              <a:buFont typeface="Arial" panose="020B0604020202020204" pitchFamily="34" charset="0"/>
              <a:buChar char="•"/>
            </a:pPr>
            <a:endParaRPr lang="en-GB" sz="1400" dirty="0"/>
          </a:p>
          <a:p>
            <a:pPr marL="285750" indent="-285750">
              <a:buFont typeface="Arial" panose="020B0604020202020204" pitchFamily="34" charset="0"/>
              <a:buChar char="•"/>
            </a:pPr>
            <a:r>
              <a:rPr lang="en-US" dirty="0"/>
              <a:t>ECA supports Africa's quest for a Multilateral Trading System that is fair, equitable, inclusive and development-oriented, and that prioritises development interests;</a:t>
            </a:r>
          </a:p>
          <a:p>
            <a:pPr marL="285750" indent="-285750">
              <a:buFont typeface="Arial" panose="020B0604020202020204" pitchFamily="34" charset="0"/>
              <a:buChar char="•"/>
            </a:pPr>
            <a:endParaRPr lang="en-GB" sz="1400" dirty="0"/>
          </a:p>
          <a:p>
            <a:pPr marL="285750" indent="-285750">
              <a:buFont typeface="Arial" panose="020B0604020202020204" pitchFamily="34" charset="0"/>
              <a:buChar char="•"/>
            </a:pPr>
            <a:r>
              <a:rPr lang="en-GB" dirty="0"/>
              <a:t>ECA has other projects that are supporting  African members States in developing national AfCFTA implementation Plans; </a:t>
            </a:r>
          </a:p>
          <a:p>
            <a:pPr marL="285750" indent="-285750">
              <a:buFont typeface="Arial" panose="020B0604020202020204" pitchFamily="34" charset="0"/>
              <a:buChar char="•"/>
            </a:pPr>
            <a:endParaRPr lang="en-GB" sz="1400" dirty="0"/>
          </a:p>
          <a:p>
            <a:pPr marL="285750" indent="-285750">
              <a:buFont typeface="Arial" panose="020B0604020202020204" pitchFamily="34" charset="0"/>
              <a:buChar char="•"/>
            </a:pPr>
            <a:r>
              <a:rPr lang="en-GB" dirty="0"/>
              <a:t>ECA is implementing other projects that are aimed at collecting gender disaggregated data- supporting and enabling evidence based policy making;</a:t>
            </a:r>
          </a:p>
          <a:p>
            <a:pPr marL="285750" indent="-285750">
              <a:buFont typeface="Arial" panose="020B0604020202020204" pitchFamily="34" charset="0"/>
              <a:buChar char="•"/>
            </a:pPr>
            <a:endParaRPr lang="en-GB" sz="1400" dirty="0"/>
          </a:p>
          <a:p>
            <a:pPr marL="285750" indent="-285750">
              <a:buFont typeface="Arial" panose="020B0604020202020204" pitchFamily="34" charset="0"/>
              <a:buChar char="•"/>
            </a:pPr>
            <a:r>
              <a:rPr lang="en-GB" dirty="0"/>
              <a:t>ECA will continue to support African member </a:t>
            </a:r>
            <a:r>
              <a:rPr lang="en-GB" dirty="0" err="1"/>
              <a:t>Staates</a:t>
            </a:r>
            <a:r>
              <a:rPr lang="en-GB" dirty="0"/>
              <a:t> in developing common negotiating positions at the WTO – Strategy Retreats for African Ambassadors based in Geneva; </a:t>
            </a:r>
          </a:p>
          <a:p>
            <a:pPr marL="285750" indent="-285750">
              <a:buFont typeface="Arial" panose="020B0604020202020204" pitchFamily="34" charset="0"/>
              <a:buChar char="•"/>
            </a:pPr>
            <a:endParaRPr lang="en-GB" sz="1400" dirty="0"/>
          </a:p>
          <a:p>
            <a:pPr marL="285750" indent="-285750">
              <a:buFont typeface="Arial" panose="020B0604020202020204" pitchFamily="34" charset="0"/>
              <a:buChar char="•"/>
            </a:pPr>
            <a:r>
              <a:rPr lang="en-GB" dirty="0"/>
              <a:t>ECA will support the implementation of the AfCFTA as the anchor for trade growth in Africa and as a mechanism to strengthen trade governance and rules based trading system.</a:t>
            </a:r>
          </a:p>
        </p:txBody>
      </p:sp>
    </p:spTree>
    <p:extLst>
      <p:ext uri="{BB962C8B-B14F-4D97-AF65-F5344CB8AC3E}">
        <p14:creationId xmlns:p14="http://schemas.microsoft.com/office/powerpoint/2010/main" val="2872073396"/>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
          <p:cNvSpPr>
            <a:spLocks/>
          </p:cNvSpPr>
          <p:nvPr/>
        </p:nvSpPr>
        <p:spPr bwMode="auto">
          <a:xfrm>
            <a:off x="107950" y="0"/>
            <a:ext cx="9144000" cy="6845300"/>
          </a:xfrm>
          <a:prstGeom prst="rect">
            <a:avLst/>
          </a:prstGeom>
          <a:solidFill>
            <a:srgbClr val="065785"/>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45720" rIns="45720"/>
          <a:lstStyle>
            <a:lvl1pPr>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endParaRPr lang="en-US" altLang="en-US"/>
          </a:p>
        </p:txBody>
      </p:sp>
      <p:sp>
        <p:nvSpPr>
          <p:cNvPr id="5123" name="Rectangle 2"/>
          <p:cNvSpPr>
            <a:spLocks/>
          </p:cNvSpPr>
          <p:nvPr/>
        </p:nvSpPr>
        <p:spPr bwMode="auto">
          <a:xfrm>
            <a:off x="2360613" y="4294188"/>
            <a:ext cx="4421187"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en-US" altLang="en-US" sz="5500" b="1">
                <a:solidFill>
                  <a:srgbClr val="FFFFFF"/>
                </a:solidFill>
                <a:latin typeface="Lato" pitchFamily="34" charset="0"/>
                <a:cs typeface="Lato" pitchFamily="34" charset="0"/>
                <a:sym typeface="Lato" pitchFamily="34" charset="0"/>
              </a:rPr>
              <a:t>THANK YOU!</a:t>
            </a:r>
          </a:p>
        </p:txBody>
      </p:sp>
      <p:sp>
        <p:nvSpPr>
          <p:cNvPr id="5124" name="Rectangle 3"/>
          <p:cNvSpPr>
            <a:spLocks/>
          </p:cNvSpPr>
          <p:nvPr/>
        </p:nvSpPr>
        <p:spPr bwMode="auto">
          <a:xfrm>
            <a:off x="7291388" y="228600"/>
            <a:ext cx="755650" cy="379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en-US" altLang="en-US" sz="2700" b="1">
                <a:solidFill>
                  <a:srgbClr val="FFFFFF"/>
                </a:solidFill>
                <a:latin typeface="Times New Roman" panose="02020603050405020304" pitchFamily="18" charset="0"/>
                <a:cs typeface="Times New Roman" panose="02020603050405020304" pitchFamily="18" charset="0"/>
                <a:sym typeface="Times New Roman" panose="02020603050405020304" pitchFamily="18" charset="0"/>
              </a:rPr>
              <a:t>ECA</a:t>
            </a:r>
          </a:p>
        </p:txBody>
      </p:sp>
      <p:sp>
        <p:nvSpPr>
          <p:cNvPr id="5125" name="Rectangle 4" descr="image7.png"/>
          <p:cNvSpPr>
            <a:spLocks/>
          </p:cNvSpPr>
          <p:nvPr/>
        </p:nvSpPr>
        <p:spPr bwMode="auto">
          <a:xfrm>
            <a:off x="6659563" y="252413"/>
            <a:ext cx="573087" cy="479425"/>
          </a:xfrm>
          <a:prstGeom prst="rect">
            <a:avLst/>
          </a:prstGeom>
          <a:blipFill dpi="0" rotWithShape="0">
            <a:blip r:embed="rId2"/>
            <a:srcRect/>
            <a:stretch>
              <a:fillRect/>
            </a:stretch>
          </a:blipFill>
          <a:ln>
            <a:noFill/>
          </a:ln>
          <a:extLst>
            <a:ext uri="{91240B29-F687-4F45-9708-019B960494DF}">
              <a14:hiddenLine xmlns:a14="http://schemas.microsoft.com/office/drawing/2010/main" w="12700">
                <a:solidFill>
                  <a:srgbClr val="000000"/>
                </a:solidFill>
                <a:miter lim="400000"/>
                <a:headEnd/>
                <a:tailEnd/>
              </a14:hiddenLine>
            </a:ext>
          </a:extLst>
        </p:spPr>
        <p:txBody>
          <a:bodyPr lIns="45720" rIns="45720"/>
          <a:lstStyle>
            <a:lvl1pPr>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endParaRPr lang="en-US" altLang="en-US"/>
          </a:p>
        </p:txBody>
      </p:sp>
      <p:sp>
        <p:nvSpPr>
          <p:cNvPr id="5126" name="AutoShape 5"/>
          <p:cNvSpPr>
            <a:spLocks/>
          </p:cNvSpPr>
          <p:nvPr/>
        </p:nvSpPr>
        <p:spPr bwMode="auto">
          <a:xfrm>
            <a:off x="3924300" y="6135688"/>
            <a:ext cx="1928813" cy="44132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8463" y="0"/>
                </a:moveTo>
                <a:lnTo>
                  <a:pt x="3137" y="0"/>
                </a:lnTo>
                <a:lnTo>
                  <a:pt x="2303" y="328"/>
                </a:lnTo>
                <a:lnTo>
                  <a:pt x="1554" y="1254"/>
                </a:lnTo>
                <a:lnTo>
                  <a:pt x="919" y="2690"/>
                </a:lnTo>
                <a:lnTo>
                  <a:pt x="428" y="4549"/>
                </a:lnTo>
                <a:lnTo>
                  <a:pt x="112" y="6742"/>
                </a:lnTo>
                <a:lnTo>
                  <a:pt x="0" y="9183"/>
                </a:lnTo>
                <a:lnTo>
                  <a:pt x="0" y="12416"/>
                </a:lnTo>
                <a:lnTo>
                  <a:pt x="112" y="14858"/>
                </a:lnTo>
                <a:lnTo>
                  <a:pt x="428" y="17052"/>
                </a:lnTo>
                <a:lnTo>
                  <a:pt x="919" y="18910"/>
                </a:lnTo>
                <a:lnTo>
                  <a:pt x="1554" y="20346"/>
                </a:lnTo>
                <a:lnTo>
                  <a:pt x="2303" y="21272"/>
                </a:lnTo>
                <a:lnTo>
                  <a:pt x="3137" y="21600"/>
                </a:lnTo>
                <a:lnTo>
                  <a:pt x="18463" y="21600"/>
                </a:lnTo>
                <a:lnTo>
                  <a:pt x="19297" y="21272"/>
                </a:lnTo>
                <a:lnTo>
                  <a:pt x="20047" y="20346"/>
                </a:lnTo>
                <a:lnTo>
                  <a:pt x="20681" y="18910"/>
                </a:lnTo>
                <a:lnTo>
                  <a:pt x="21172" y="17052"/>
                </a:lnTo>
                <a:lnTo>
                  <a:pt x="21488" y="14858"/>
                </a:lnTo>
                <a:lnTo>
                  <a:pt x="21600" y="12416"/>
                </a:lnTo>
                <a:lnTo>
                  <a:pt x="21600" y="9183"/>
                </a:lnTo>
                <a:lnTo>
                  <a:pt x="21488" y="6742"/>
                </a:lnTo>
                <a:lnTo>
                  <a:pt x="21172" y="4549"/>
                </a:lnTo>
                <a:lnTo>
                  <a:pt x="20681" y="2690"/>
                </a:lnTo>
                <a:lnTo>
                  <a:pt x="20047" y="1254"/>
                </a:lnTo>
                <a:lnTo>
                  <a:pt x="19297" y="328"/>
                </a:lnTo>
                <a:lnTo>
                  <a:pt x="18463" y="0"/>
                </a:lnTo>
                <a:close/>
              </a:path>
            </a:pathLst>
          </a:custGeom>
          <a:solidFill>
            <a:srgbClr val="0D7CB9"/>
          </a:solidFill>
          <a:ln>
            <a:noFill/>
          </a:ln>
          <a:extLs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Lst>
        </p:spPr>
        <p:txBody>
          <a:bodyPr lIns="45720" rIns="45720"/>
          <a:lstStyle/>
          <a:p>
            <a:endParaRPr lang="en-GB"/>
          </a:p>
        </p:txBody>
      </p:sp>
      <p:sp>
        <p:nvSpPr>
          <p:cNvPr id="5127" name="Rectangle 6"/>
          <p:cNvSpPr>
            <a:spLocks/>
          </p:cNvSpPr>
          <p:nvPr/>
        </p:nvSpPr>
        <p:spPr bwMode="auto">
          <a:xfrm>
            <a:off x="2217738" y="5476875"/>
            <a:ext cx="5449887" cy="44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algn="ctr" eaLnBrk="1"/>
            <a:r>
              <a:rPr lang="en-US" altLang="en-US" sz="1900">
                <a:solidFill>
                  <a:srgbClr val="0D7CB9"/>
                </a:solidFill>
                <a:latin typeface="Lato" pitchFamily="34" charset="0"/>
                <a:cs typeface="Lato" pitchFamily="34" charset="0"/>
                <a:sym typeface="Lato" pitchFamily="34" charset="0"/>
              </a:rPr>
              <a:t>more     info: </a:t>
            </a:r>
            <a:r>
              <a:rPr lang="en-US" altLang="en-US" sz="2900" u="sng">
                <a:solidFill>
                  <a:srgbClr val="FFFFFF"/>
                </a:solidFill>
                <a:latin typeface="Lato" pitchFamily="34" charset="0"/>
                <a:cs typeface="Lato" pitchFamily="34" charset="0"/>
                <a:sym typeface="Lato" pitchFamily="34" charset="0"/>
                <a:hlinkClick r:id="rId3"/>
              </a:rPr>
              <a:t>bchikwene@un.org</a:t>
            </a:r>
            <a:r>
              <a:rPr lang="en-US" altLang="en-US" sz="2900" u="sng">
                <a:solidFill>
                  <a:srgbClr val="FFFFFF"/>
                </a:solidFill>
                <a:latin typeface="Lato" pitchFamily="34" charset="0"/>
                <a:cs typeface="Lato" pitchFamily="34" charset="0"/>
                <a:sym typeface="Lato" pitchFamily="34" charset="0"/>
              </a:rPr>
              <a:t> </a:t>
            </a:r>
            <a:endParaRPr lang="en-US" altLang="en-US" sz="1900">
              <a:solidFill>
                <a:srgbClr val="0D7CB9"/>
              </a:solidFill>
              <a:latin typeface="Lato" pitchFamily="34" charset="0"/>
              <a:cs typeface="Lato" pitchFamily="34" charset="0"/>
              <a:sym typeface="Lato" pitchFamily="34" charset="0"/>
            </a:endParaRPr>
          </a:p>
        </p:txBody>
      </p:sp>
      <p:sp>
        <p:nvSpPr>
          <p:cNvPr id="5128" name="Rectangle 7"/>
          <p:cNvSpPr>
            <a:spLocks/>
          </p:cNvSpPr>
          <p:nvPr/>
        </p:nvSpPr>
        <p:spPr bwMode="auto">
          <a:xfrm>
            <a:off x="4117975" y="6261100"/>
            <a:ext cx="11017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en-US" altLang="en-US" sz="1200" b="1">
                <a:solidFill>
                  <a:srgbClr val="FFFFFF"/>
                </a:solidFill>
                <a:latin typeface="Lato" pitchFamily="34" charset="0"/>
                <a:cs typeface="Lato" pitchFamily="34" charset="0"/>
                <a:sym typeface="Lato" pitchFamily="34" charset="0"/>
              </a:rPr>
              <a:t>UN.ORG</a:t>
            </a:r>
          </a:p>
        </p:txBody>
      </p:sp>
      <p:pic>
        <p:nvPicPr>
          <p:cNvPr id="5129" name="Picture 8" descr="pasted-image.pdf"/>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289300" y="1171575"/>
            <a:ext cx="2563813" cy="266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pic>
        <p:nvPicPr>
          <p:cNvPr id="5130" name="Picture 9" descr="pasted-image.pdf"/>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517900" y="2174875"/>
            <a:ext cx="2106613" cy="91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pic>
        <p:nvPicPr>
          <p:cNvPr id="5131" name="Picture 3"/>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8104188" y="252413"/>
            <a:ext cx="957262"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98144617"/>
      </p:ext>
    </p:extLst>
  </p:cSld>
  <p:clrMapOvr>
    <a:masterClrMapping/>
  </p:clrMapOvr>
  <p:transition spd="med"/>
</p:sld>
</file>

<file path=ppt/theme/theme1.xml><?xml version="1.0" encoding="utf-8"?>
<a:theme xmlns:a="http://schemas.openxmlformats.org/drawingml/2006/main" name="Office Theme">
  <a:themeElements>
    <a:clrScheme name="">
      <a:dk1>
        <a:srgbClr val="000000"/>
      </a:dk1>
      <a:lt1>
        <a:srgbClr val="FFFFFF"/>
      </a:lt1>
      <a:dk2>
        <a:srgbClr val="A7A7A7"/>
      </a:dk2>
      <a:lt2>
        <a:srgbClr val="535353"/>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FF00FF"/>
      </a:folHlink>
    </a:clrScheme>
    <a:fontScheme name="Office Theme">
      <a:majorFont>
        <a:latin typeface="Lucida Sans"/>
        <a:ea typeface="Lucida Sans"/>
        <a:cs typeface="Lucida Sans"/>
      </a:majorFont>
      <a:minorFont>
        <a:latin typeface="Calibri"/>
        <a:ea typeface="Calibri"/>
        <a:cs typeface="Calibr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25400" cap="flat" cmpd="sng" algn="ctr">
          <a:solidFill>
            <a:schemeClr val="accent1"/>
          </a:solidFill>
          <a:prstDash val="solid"/>
          <a:round/>
          <a:headEnd type="none" w="med" len="med"/>
          <a:tailEnd type="none" w="med" len="med"/>
        </a:ln>
        <a:effectLst>
          <a:outerShdw dist="23000" dir="5400000" algn="ctr" rotWithShape="0">
            <a:srgbClr val="000000">
              <a:alpha val="34999"/>
            </a:srgbClr>
          </a:outerShdw>
        </a:effectLst>
      </a:spPr>
      <a:bodyPr vert="horz" wrap="square" lIns="45720" tIns="45720" rIns="45720" bIns="45720" numCol="1" anchor="ctr" anchorCtr="0" compatLnSpc="1">
        <a:prstTxWarp prst="textNoShape">
          <a:avLst/>
        </a:prstTxWarp>
        <a:spAutoFit/>
      </a:bodyPr>
      <a:lstStyle>
        <a:defPPr marL="0" marR="0" indent="0" algn="l" defTabSz="914400" rtl="0" eaLnBrk="1"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rgbClr val="000000"/>
            </a:solidFill>
            <a:effectLst/>
            <a:latin typeface="Calibri" pitchFamily="34" charset="0"/>
            <a:ea typeface="Calibri" pitchFamily="34" charset="0"/>
            <a:cs typeface="Calibri" pitchFamily="34" charset="0"/>
            <a:sym typeface="Calibri" pitchFamily="34" charset="0"/>
          </a:defRPr>
        </a:defPPr>
      </a:lstStyle>
    </a:spDef>
    <a:lnDef>
      <a:spPr bwMode="auto">
        <a:xfrm>
          <a:off x="0" y="0"/>
          <a:ext cx="1" cy="1"/>
        </a:xfrm>
        <a:custGeom>
          <a:avLst/>
          <a:gdLst/>
          <a:ahLst/>
          <a:cxnLst/>
          <a:rect l="0" t="0" r="0" b="0"/>
          <a:pathLst/>
        </a:custGeom>
        <a:solidFill>
          <a:srgbClr val="FFFFFF"/>
        </a:solidFill>
        <a:ln w="25400" cap="flat" cmpd="sng" algn="ctr">
          <a:solidFill>
            <a:schemeClr val="accent1"/>
          </a:solidFill>
          <a:prstDash val="solid"/>
          <a:round/>
          <a:headEnd type="none" w="med" len="med"/>
          <a:tailEnd type="none" w="med" len="med"/>
        </a:ln>
        <a:effectLst>
          <a:outerShdw dist="23000" dir="5400000" algn="ctr" rotWithShape="0">
            <a:srgbClr val="000000">
              <a:alpha val="34999"/>
            </a:srgbClr>
          </a:outerShdw>
        </a:effectLst>
      </a:spPr>
      <a:bodyPr vert="horz" wrap="square" lIns="45720" tIns="45720" rIns="45720" bIns="45720" numCol="1" anchor="ctr" anchorCtr="0" compatLnSpc="1">
        <a:prstTxWarp prst="textNoShape">
          <a:avLst/>
        </a:prstTxWarp>
        <a:spAutoFit/>
      </a:bodyPr>
      <a:lstStyle>
        <a:defPPr marL="0" marR="0" indent="0" algn="l" defTabSz="914400" rtl="0" eaLnBrk="1"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rgbClr val="000000"/>
            </a:solidFill>
            <a:effectLst/>
            <a:latin typeface="Calibri" pitchFamily="34" charset="0"/>
            <a:ea typeface="Calibri" pitchFamily="34" charset="0"/>
            <a:cs typeface="Calibri" pitchFamily="34" charset="0"/>
            <a:sym typeface="Calibri" pitchFamily="34" charset="0"/>
          </a:defRPr>
        </a:defPPr>
      </a:lstStyle>
    </a:lnDef>
  </a:objectDefaults>
  <a:extraClrSchemeLst/>
</a:theme>
</file>

<file path=ppt/theme/theme2.xml><?xml version="1.0" encoding="utf-8"?>
<a:theme xmlns:a="http://schemas.openxmlformats.org/drawingml/2006/main" name="Tema do Office">
  <a:themeElements>
    <a:clrScheme name="">
      <a:dk1>
        <a:srgbClr val="000000"/>
      </a:dk1>
      <a:lt1>
        <a:srgbClr val="FFFFFF"/>
      </a:lt1>
      <a:dk2>
        <a:srgbClr val="A7A7A7"/>
      </a:dk2>
      <a:lt2>
        <a:srgbClr val="535353"/>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FF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10032</TotalTime>
  <Words>1171</Words>
  <Application>Microsoft Office PowerPoint</Application>
  <PresentationFormat>On-screen Show (4:3)</PresentationFormat>
  <Paragraphs>136</Paragraphs>
  <Slides>9</Slides>
  <Notes>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9</vt:i4>
      </vt:variant>
    </vt:vector>
  </HeadingPairs>
  <TitlesOfParts>
    <vt:vector size="18" baseType="lpstr">
      <vt:lpstr>Arial</vt:lpstr>
      <vt:lpstr>Calibri</vt:lpstr>
      <vt:lpstr>Helvetica</vt:lpstr>
      <vt:lpstr>Helvetica Neue</vt:lpstr>
      <vt:lpstr>Lato</vt:lpstr>
      <vt:lpstr>Lucida Sans</vt:lpstr>
      <vt:lpstr>Times New Roman</vt:lpstr>
      <vt:lpstr>Wingdings</vt:lpstr>
      <vt:lpstr>Office Theme</vt:lpstr>
      <vt:lpstr>   EPAs and WTO Processes   Project on capacity building for inclusive and  equitable African trade arrangements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THE  PRESENTATION</dc:title>
  <dc:creator>Batanai Clemence Chikwene</dc:creator>
  <cp:lastModifiedBy>Ahmed NDYESHOBOLA</cp:lastModifiedBy>
  <cp:revision>105</cp:revision>
  <dcterms:modified xsi:type="dcterms:W3CDTF">2020-02-03T08:02:00Z</dcterms:modified>
</cp:coreProperties>
</file>